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16" r:id="rId1"/>
  </p:sldMasterIdLst>
  <p:notesMasterIdLst>
    <p:notesMasterId r:id="rId22"/>
  </p:notesMasterIdLst>
  <p:sldIdLst>
    <p:sldId id="257" r:id="rId2"/>
    <p:sldId id="1576" r:id="rId3"/>
    <p:sldId id="1577" r:id="rId4"/>
    <p:sldId id="1591" r:id="rId5"/>
    <p:sldId id="1583" r:id="rId6"/>
    <p:sldId id="1578" r:id="rId7"/>
    <p:sldId id="1586" r:id="rId8"/>
    <p:sldId id="1592" r:id="rId9"/>
    <p:sldId id="1593" r:id="rId10"/>
    <p:sldId id="1594" r:id="rId11"/>
    <p:sldId id="1598" r:id="rId12"/>
    <p:sldId id="1601" r:id="rId13"/>
    <p:sldId id="1602" r:id="rId14"/>
    <p:sldId id="1610" r:id="rId15"/>
    <p:sldId id="1612" r:id="rId16"/>
    <p:sldId id="1613" r:id="rId17"/>
    <p:sldId id="1597" r:id="rId18"/>
    <p:sldId id="1611" r:id="rId19"/>
    <p:sldId id="1605" r:id="rId20"/>
    <p:sldId id="1614" r:id="rId21"/>
  </p:sldIdLst>
  <p:sldSz cx="9144000" cy="5143500" type="screen16x9"/>
  <p:notesSz cx="6858000" cy="9144000"/>
  <p:embeddedFontLst>
    <p:embeddedFont>
      <p:font typeface="Abadi" panose="020B0604020104020204" pitchFamily="34" charset="0"/>
      <p:regular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맑은 고딕" panose="020B0503020000020004" pitchFamily="50" charset="-127"/>
      <p:regular r:id="rId30"/>
      <p:bold r:id="rId31"/>
    </p:embeddedFont>
  </p:embeddedFontLst>
  <p:defaultText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류 한결" initials="류한" lastIdx="22" clrIdx="0">
    <p:extLst>
      <p:ext uri="{19B8F6BF-5375-455C-9EA6-DF929625EA0E}">
        <p15:presenceInfo xmlns:p15="http://schemas.microsoft.com/office/powerpoint/2012/main" userId="58c90b2bdfd0c8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8F8989"/>
    <a:srgbClr val="92A1B4"/>
    <a:srgbClr val="2A3F6A"/>
    <a:srgbClr val="D0CECE"/>
    <a:srgbClr val="F5F5F5"/>
    <a:srgbClr val="FFFFFF"/>
    <a:srgbClr val="000000"/>
    <a:srgbClr val="172C51"/>
    <a:srgbClr val="FEF6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98" autoAdjust="0"/>
    <p:restoredTop sz="96242" autoAdjust="0"/>
  </p:normalViewPr>
  <p:slideViewPr>
    <p:cSldViewPr snapToGrid="0">
      <p:cViewPr varScale="1">
        <p:scale>
          <a:sx n="145" d="100"/>
          <a:sy n="145" d="100"/>
        </p:scale>
        <p:origin x="942" y="114"/>
      </p:cViewPr>
      <p:guideLst/>
    </p:cSldViewPr>
  </p:slideViewPr>
  <p:notesTextViewPr>
    <p:cViewPr>
      <p:scale>
        <a:sx n="1" d="1"/>
        <a:sy n="1" d="1"/>
      </p:scale>
      <p:origin x="0" y="0"/>
    </p:cViewPr>
  </p:notesTextViewPr>
  <p:notesViewPr>
    <p:cSldViewPr snapToGrid="0">
      <p:cViewPr varScale="1">
        <p:scale>
          <a:sx n="83" d="100"/>
          <a:sy n="83" d="100"/>
        </p:scale>
        <p:origin x="328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51060;&#50696;&#47548;\Downloads\&#48660;&#47196;&#44536;%20&#47532;&#48624;%20&#51221;&#47532;%20&#50641;&#49472;%20&#54028;&#51068;%20(&#50500;&#51649;%20&#51089;&#50629;&#5147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tx1">
                <a:lumMod val="50000"/>
                <a:lumOff val="50000"/>
              </a:schemeClr>
            </a:solidFill>
            <a:ln>
              <a:noFill/>
            </a:ln>
            <a:effectLst/>
          </c:spPr>
          <c:invertIfNegative val="0"/>
          <c:dPt>
            <c:idx val="4"/>
            <c:invertIfNegative val="0"/>
            <c:bubble3D val="0"/>
            <c:spPr>
              <a:solidFill>
                <a:srgbClr val="C00000"/>
              </a:solidFill>
              <a:ln>
                <a:noFill/>
              </a:ln>
              <a:effectLst/>
            </c:spPr>
            <c:extLst>
              <c:ext xmlns:c16="http://schemas.microsoft.com/office/drawing/2014/chart" uri="{C3380CC4-5D6E-409C-BE32-E72D297353CC}">
                <c16:uniqueId val="{00000001-A1BB-45A5-AD51-DEEBE2C1E0CD}"/>
              </c:ext>
            </c:extLst>
          </c:dPt>
          <c:cat>
            <c:strRef>
              <c:f>Sheet1!$B$3:$B$7</c:f>
              <c:strCache>
                <c:ptCount val="5"/>
                <c:pt idx="0">
                  <c:v>CJ제일제당</c:v>
                </c:pt>
                <c:pt idx="1">
                  <c:v>풀무원</c:v>
                </c:pt>
                <c:pt idx="2">
                  <c:v>해태</c:v>
                </c:pt>
                <c:pt idx="3">
                  <c:v>오뚜기</c:v>
                </c:pt>
                <c:pt idx="4">
                  <c:v>동원F&amp;B</c:v>
                </c:pt>
              </c:strCache>
            </c:strRef>
          </c:cat>
          <c:val>
            <c:numRef>
              <c:f>Sheet1!$C$3:$C$7</c:f>
              <c:numCache>
                <c:formatCode>General</c:formatCode>
                <c:ptCount val="5"/>
                <c:pt idx="0">
                  <c:v>46.4</c:v>
                </c:pt>
                <c:pt idx="1">
                  <c:v>15.6</c:v>
                </c:pt>
                <c:pt idx="2">
                  <c:v>12.4</c:v>
                </c:pt>
                <c:pt idx="3">
                  <c:v>10.3</c:v>
                </c:pt>
                <c:pt idx="4">
                  <c:v>8</c:v>
                </c:pt>
              </c:numCache>
            </c:numRef>
          </c:val>
          <c:extLst>
            <c:ext xmlns:c16="http://schemas.microsoft.com/office/drawing/2014/chart" uri="{C3380CC4-5D6E-409C-BE32-E72D297353CC}">
              <c16:uniqueId val="{00000002-A1BB-45A5-AD51-DEEBE2C1E0CD}"/>
            </c:ext>
          </c:extLst>
        </c:ser>
        <c:dLbls>
          <c:showLegendKey val="0"/>
          <c:showVal val="0"/>
          <c:showCatName val="0"/>
          <c:showSerName val="0"/>
          <c:showPercent val="0"/>
          <c:showBubbleSize val="0"/>
        </c:dLbls>
        <c:gapWidth val="219"/>
        <c:overlap val="-27"/>
        <c:axId val="1217225983"/>
        <c:axId val="1439740671"/>
      </c:barChart>
      <c:catAx>
        <c:axId val="1217225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나눔스퀘어_ac ExtraBold" panose="020B0600000101010101" pitchFamily="50" charset="-127"/>
                <a:ea typeface="나눔스퀘어_ac ExtraBold" panose="020B0600000101010101" pitchFamily="50" charset="-127"/>
                <a:cs typeface="+mn-cs"/>
              </a:defRPr>
            </a:pPr>
            <a:endParaRPr lang="ko-KR"/>
          </a:p>
        </c:txPr>
        <c:crossAx val="1439740671"/>
        <c:crosses val="autoZero"/>
        <c:auto val="1"/>
        <c:lblAlgn val="ctr"/>
        <c:lblOffset val="100"/>
        <c:noMultiLvlLbl val="0"/>
      </c:catAx>
      <c:valAx>
        <c:axId val="1439740671"/>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217225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rgbClr val="8F8989"/>
            </a:solidFill>
            <a:ln>
              <a:noFill/>
            </a:ln>
            <a:effectLst/>
          </c:spPr>
          <c:invertIfNegative val="0"/>
          <c:cat>
            <c:strRef>
              <c:f>Sheet1!$A$2</c:f>
              <c:strCache>
                <c:ptCount val="1"/>
                <c:pt idx="0">
                  <c:v>항목 1</c:v>
                </c:pt>
              </c:strCache>
            </c:strRef>
          </c:cat>
          <c:val>
            <c:numRef>
              <c:f>Sheet1!$B$2</c:f>
              <c:numCache>
                <c:formatCode>General</c:formatCode>
                <c:ptCount val="1"/>
                <c:pt idx="0">
                  <c:v>2</c:v>
                </c:pt>
              </c:numCache>
            </c:numRef>
          </c:val>
          <c:extLst>
            <c:ext xmlns:c16="http://schemas.microsoft.com/office/drawing/2014/chart" uri="{C3380CC4-5D6E-409C-BE32-E72D297353CC}">
              <c16:uniqueId val="{00000000-F5E0-40A1-9EAF-56EF2907B9C5}"/>
            </c:ext>
          </c:extLst>
        </c:ser>
        <c:ser>
          <c:idx val="1"/>
          <c:order val="1"/>
          <c:tx>
            <c:strRef>
              <c:f>Sheet1!$C$1</c:f>
              <c:strCache>
                <c:ptCount val="1"/>
                <c:pt idx="0">
                  <c:v>계열 2</c:v>
                </c:pt>
              </c:strCache>
            </c:strRef>
          </c:tx>
          <c:spPr>
            <a:solidFill>
              <a:srgbClr val="C00000"/>
            </a:solidFill>
            <a:ln>
              <a:noFill/>
            </a:ln>
            <a:effectLst/>
          </c:spPr>
          <c:invertIfNegative val="0"/>
          <c:cat>
            <c:strRef>
              <c:f>Sheet1!$A$2</c:f>
              <c:strCache>
                <c:ptCount val="1"/>
                <c:pt idx="0">
                  <c:v>항목 1</c:v>
                </c:pt>
              </c:strCache>
            </c:strRef>
          </c:cat>
          <c:val>
            <c:numRef>
              <c:f>Sheet1!$C$2</c:f>
              <c:numCache>
                <c:formatCode>General</c:formatCode>
                <c:ptCount val="1"/>
                <c:pt idx="0">
                  <c:v>3</c:v>
                </c:pt>
              </c:numCache>
            </c:numRef>
          </c:val>
          <c:extLst>
            <c:ext xmlns:c16="http://schemas.microsoft.com/office/drawing/2014/chart" uri="{C3380CC4-5D6E-409C-BE32-E72D297353CC}">
              <c16:uniqueId val="{00000001-F5E0-40A1-9EAF-56EF2907B9C5}"/>
            </c:ext>
          </c:extLst>
        </c:ser>
        <c:dLbls>
          <c:showLegendKey val="0"/>
          <c:showVal val="0"/>
          <c:showCatName val="0"/>
          <c:showSerName val="0"/>
          <c:showPercent val="0"/>
          <c:showBubbleSize val="0"/>
        </c:dLbls>
        <c:gapWidth val="219"/>
        <c:overlap val="-27"/>
        <c:axId val="2057266992"/>
        <c:axId val="593972144"/>
      </c:barChart>
      <c:catAx>
        <c:axId val="2057266992"/>
        <c:scaling>
          <c:orientation val="minMax"/>
        </c:scaling>
        <c:delete val="1"/>
        <c:axPos val="b"/>
        <c:numFmt formatCode="General" sourceLinked="1"/>
        <c:majorTickMark val="none"/>
        <c:minorTickMark val="none"/>
        <c:tickLblPos val="nextTo"/>
        <c:crossAx val="593972144"/>
        <c:crosses val="autoZero"/>
        <c:auto val="1"/>
        <c:lblAlgn val="ctr"/>
        <c:lblOffset val="100"/>
        <c:noMultiLvlLbl val="0"/>
      </c:catAx>
      <c:valAx>
        <c:axId val="5939721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57266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BD954-3951-4EB5-ABCC-64C265B90FA3}" type="datetimeFigureOut">
              <a:rPr lang="ko-KR" altLang="en-US" smtClean="0"/>
              <a:t>2023-12-30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B5ACFC-D98E-40B8-82BB-3D8F147722DD}" type="slidenum">
              <a:rPr lang="ko-KR" altLang="en-US" smtClean="0"/>
              <a:t>‹#›</a:t>
            </a:fld>
            <a:endParaRPr lang="ko-KR" altLang="en-US"/>
          </a:p>
        </p:txBody>
      </p:sp>
    </p:spTree>
    <p:extLst>
      <p:ext uri="{BB962C8B-B14F-4D97-AF65-F5344CB8AC3E}">
        <p14:creationId xmlns:p14="http://schemas.microsoft.com/office/powerpoint/2010/main" val="2923491055"/>
      </p:ext>
    </p:extLst>
  </p:cSld>
  <p:clrMap bg1="lt1" tx1="dk1" bg2="lt2" tx2="dk2" accent1="accent1" accent2="accent2" accent3="accent3" accent4="accent4" accent5="accent5" accent6="accent6" hlink="hlink" folHlink="folHlink"/>
  <p:notesStyle>
    <a:lvl1pPr marL="0" algn="l" defTabSz="685800" rtl="0" eaLnBrk="1" latinLnBrk="1" hangingPunct="1">
      <a:defRPr sz="900" kern="1200">
        <a:solidFill>
          <a:schemeClr val="tx1"/>
        </a:solidFill>
        <a:latin typeface="+mn-lt"/>
        <a:ea typeface="+mn-ea"/>
        <a:cs typeface="+mn-cs"/>
      </a:defRPr>
    </a:lvl1pPr>
    <a:lvl2pPr marL="342900" algn="l" defTabSz="685800" rtl="0" eaLnBrk="1" latinLnBrk="1" hangingPunct="1">
      <a:defRPr sz="900" kern="1200">
        <a:solidFill>
          <a:schemeClr val="tx1"/>
        </a:solidFill>
        <a:latin typeface="+mn-lt"/>
        <a:ea typeface="+mn-ea"/>
        <a:cs typeface="+mn-cs"/>
      </a:defRPr>
    </a:lvl2pPr>
    <a:lvl3pPr marL="685800" algn="l" defTabSz="685800" rtl="0" eaLnBrk="1" latinLnBrk="1" hangingPunct="1">
      <a:defRPr sz="900" kern="1200">
        <a:solidFill>
          <a:schemeClr val="tx1"/>
        </a:solidFill>
        <a:latin typeface="+mn-lt"/>
        <a:ea typeface="+mn-ea"/>
        <a:cs typeface="+mn-cs"/>
      </a:defRPr>
    </a:lvl3pPr>
    <a:lvl4pPr marL="1028700" algn="l" defTabSz="685800" rtl="0" eaLnBrk="1" latinLnBrk="1" hangingPunct="1">
      <a:defRPr sz="900" kern="1200">
        <a:solidFill>
          <a:schemeClr val="tx1"/>
        </a:solidFill>
        <a:latin typeface="+mn-lt"/>
        <a:ea typeface="+mn-ea"/>
        <a:cs typeface="+mn-cs"/>
      </a:defRPr>
    </a:lvl4pPr>
    <a:lvl5pPr marL="1371600" algn="l" defTabSz="685800" rtl="0" eaLnBrk="1" latinLnBrk="1" hangingPunct="1">
      <a:defRPr sz="900" kern="1200">
        <a:solidFill>
          <a:schemeClr val="tx1"/>
        </a:solidFill>
        <a:latin typeface="+mn-lt"/>
        <a:ea typeface="+mn-ea"/>
        <a:cs typeface="+mn-cs"/>
      </a:defRPr>
    </a:lvl5pPr>
    <a:lvl6pPr marL="1714500" algn="l" defTabSz="685800" rtl="0" eaLnBrk="1" latinLnBrk="1" hangingPunct="1">
      <a:defRPr sz="900" kern="1200">
        <a:solidFill>
          <a:schemeClr val="tx1"/>
        </a:solidFill>
        <a:latin typeface="+mn-lt"/>
        <a:ea typeface="+mn-ea"/>
        <a:cs typeface="+mn-cs"/>
      </a:defRPr>
    </a:lvl6pPr>
    <a:lvl7pPr marL="2057400" algn="l" defTabSz="685800" rtl="0" eaLnBrk="1" latinLnBrk="1" hangingPunct="1">
      <a:defRPr sz="900" kern="1200">
        <a:solidFill>
          <a:schemeClr val="tx1"/>
        </a:solidFill>
        <a:latin typeface="+mn-lt"/>
        <a:ea typeface="+mn-ea"/>
        <a:cs typeface="+mn-cs"/>
      </a:defRPr>
    </a:lvl7pPr>
    <a:lvl8pPr marL="2400300" algn="l" defTabSz="685800" rtl="0" eaLnBrk="1" latinLnBrk="1" hangingPunct="1">
      <a:defRPr sz="900" kern="1200">
        <a:solidFill>
          <a:schemeClr val="tx1"/>
        </a:solidFill>
        <a:latin typeface="+mn-lt"/>
        <a:ea typeface="+mn-ea"/>
        <a:cs typeface="+mn-cs"/>
      </a:defRPr>
    </a:lvl8pPr>
    <a:lvl9pPr marL="2743200" algn="l" defTabSz="685800" rtl="0" eaLnBrk="1" latinLnBrk="1"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2</a:t>
            </a:fld>
            <a:endParaRPr lang="ko-KR" altLang="en-US"/>
          </a:p>
        </p:txBody>
      </p:sp>
    </p:spTree>
    <p:extLst>
      <p:ext uri="{BB962C8B-B14F-4D97-AF65-F5344CB8AC3E}">
        <p14:creationId xmlns:p14="http://schemas.microsoft.com/office/powerpoint/2010/main" val="3532227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11</a:t>
            </a:fld>
            <a:endParaRPr lang="ko-KR" altLang="en-US"/>
          </a:p>
        </p:txBody>
      </p:sp>
    </p:spTree>
    <p:extLst>
      <p:ext uri="{BB962C8B-B14F-4D97-AF65-F5344CB8AC3E}">
        <p14:creationId xmlns:p14="http://schemas.microsoft.com/office/powerpoint/2010/main" val="2653035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12</a:t>
            </a:fld>
            <a:endParaRPr lang="ko-KR" altLang="en-US"/>
          </a:p>
        </p:txBody>
      </p:sp>
    </p:spTree>
    <p:extLst>
      <p:ext uri="{BB962C8B-B14F-4D97-AF65-F5344CB8AC3E}">
        <p14:creationId xmlns:p14="http://schemas.microsoft.com/office/powerpoint/2010/main" val="239846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13</a:t>
            </a:fld>
            <a:endParaRPr lang="ko-KR" altLang="en-US"/>
          </a:p>
        </p:txBody>
      </p:sp>
    </p:spTree>
    <p:extLst>
      <p:ext uri="{BB962C8B-B14F-4D97-AF65-F5344CB8AC3E}">
        <p14:creationId xmlns:p14="http://schemas.microsoft.com/office/powerpoint/2010/main" val="95811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14</a:t>
            </a:fld>
            <a:endParaRPr lang="ko-KR" altLang="en-US"/>
          </a:p>
        </p:txBody>
      </p:sp>
    </p:spTree>
    <p:extLst>
      <p:ext uri="{BB962C8B-B14F-4D97-AF65-F5344CB8AC3E}">
        <p14:creationId xmlns:p14="http://schemas.microsoft.com/office/powerpoint/2010/main" val="4213070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15</a:t>
            </a:fld>
            <a:endParaRPr lang="ko-KR" altLang="en-US"/>
          </a:p>
        </p:txBody>
      </p:sp>
    </p:spTree>
    <p:extLst>
      <p:ext uri="{BB962C8B-B14F-4D97-AF65-F5344CB8AC3E}">
        <p14:creationId xmlns:p14="http://schemas.microsoft.com/office/powerpoint/2010/main" val="3039505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16</a:t>
            </a:fld>
            <a:endParaRPr lang="ko-KR" altLang="en-US"/>
          </a:p>
        </p:txBody>
      </p:sp>
    </p:spTree>
    <p:extLst>
      <p:ext uri="{BB962C8B-B14F-4D97-AF65-F5344CB8AC3E}">
        <p14:creationId xmlns:p14="http://schemas.microsoft.com/office/powerpoint/2010/main" val="1570767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17</a:t>
            </a:fld>
            <a:endParaRPr lang="ko-KR" altLang="en-US"/>
          </a:p>
        </p:txBody>
      </p:sp>
    </p:spTree>
    <p:extLst>
      <p:ext uri="{BB962C8B-B14F-4D97-AF65-F5344CB8AC3E}">
        <p14:creationId xmlns:p14="http://schemas.microsoft.com/office/powerpoint/2010/main" val="3249648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18</a:t>
            </a:fld>
            <a:endParaRPr lang="ko-KR" altLang="en-US"/>
          </a:p>
        </p:txBody>
      </p:sp>
    </p:spTree>
    <p:extLst>
      <p:ext uri="{BB962C8B-B14F-4D97-AF65-F5344CB8AC3E}">
        <p14:creationId xmlns:p14="http://schemas.microsoft.com/office/powerpoint/2010/main" val="2675708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19</a:t>
            </a:fld>
            <a:endParaRPr lang="ko-KR" altLang="en-US"/>
          </a:p>
        </p:txBody>
      </p:sp>
    </p:spTree>
    <p:extLst>
      <p:ext uri="{BB962C8B-B14F-4D97-AF65-F5344CB8AC3E}">
        <p14:creationId xmlns:p14="http://schemas.microsoft.com/office/powerpoint/2010/main" val="1058878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20</a:t>
            </a:fld>
            <a:endParaRPr lang="ko-KR" altLang="en-US"/>
          </a:p>
        </p:txBody>
      </p:sp>
    </p:spTree>
    <p:extLst>
      <p:ext uri="{BB962C8B-B14F-4D97-AF65-F5344CB8AC3E}">
        <p14:creationId xmlns:p14="http://schemas.microsoft.com/office/powerpoint/2010/main" val="2342310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3</a:t>
            </a:fld>
            <a:endParaRPr lang="ko-KR" altLang="en-US"/>
          </a:p>
        </p:txBody>
      </p:sp>
    </p:spTree>
    <p:extLst>
      <p:ext uri="{BB962C8B-B14F-4D97-AF65-F5344CB8AC3E}">
        <p14:creationId xmlns:p14="http://schemas.microsoft.com/office/powerpoint/2010/main" val="59362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4</a:t>
            </a:fld>
            <a:endParaRPr lang="ko-KR" altLang="en-US"/>
          </a:p>
        </p:txBody>
      </p:sp>
    </p:spTree>
    <p:extLst>
      <p:ext uri="{BB962C8B-B14F-4D97-AF65-F5344CB8AC3E}">
        <p14:creationId xmlns:p14="http://schemas.microsoft.com/office/powerpoint/2010/main" val="1442329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5</a:t>
            </a:fld>
            <a:endParaRPr lang="ko-KR" altLang="en-US"/>
          </a:p>
        </p:txBody>
      </p:sp>
    </p:spTree>
    <p:extLst>
      <p:ext uri="{BB962C8B-B14F-4D97-AF65-F5344CB8AC3E}">
        <p14:creationId xmlns:p14="http://schemas.microsoft.com/office/powerpoint/2010/main" val="2457659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6</a:t>
            </a:fld>
            <a:endParaRPr lang="ko-KR" altLang="en-US"/>
          </a:p>
        </p:txBody>
      </p:sp>
    </p:spTree>
    <p:extLst>
      <p:ext uri="{BB962C8B-B14F-4D97-AF65-F5344CB8AC3E}">
        <p14:creationId xmlns:p14="http://schemas.microsoft.com/office/powerpoint/2010/main" val="279558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7</a:t>
            </a:fld>
            <a:endParaRPr lang="ko-KR" altLang="en-US"/>
          </a:p>
        </p:txBody>
      </p:sp>
    </p:spTree>
    <p:extLst>
      <p:ext uri="{BB962C8B-B14F-4D97-AF65-F5344CB8AC3E}">
        <p14:creationId xmlns:p14="http://schemas.microsoft.com/office/powerpoint/2010/main" val="2489669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8</a:t>
            </a:fld>
            <a:endParaRPr lang="ko-KR" altLang="en-US"/>
          </a:p>
        </p:txBody>
      </p:sp>
    </p:spTree>
    <p:extLst>
      <p:ext uri="{BB962C8B-B14F-4D97-AF65-F5344CB8AC3E}">
        <p14:creationId xmlns:p14="http://schemas.microsoft.com/office/powerpoint/2010/main" val="2352319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9</a:t>
            </a:fld>
            <a:endParaRPr lang="ko-KR" altLang="en-US"/>
          </a:p>
        </p:txBody>
      </p:sp>
    </p:spTree>
    <p:extLst>
      <p:ext uri="{BB962C8B-B14F-4D97-AF65-F5344CB8AC3E}">
        <p14:creationId xmlns:p14="http://schemas.microsoft.com/office/powerpoint/2010/main" val="4192936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9B5ACFC-D98E-40B8-82BB-3D8F147722DD}" type="slidenum">
              <a:rPr lang="ko-KR" altLang="en-US" smtClean="0"/>
              <a:t>10</a:t>
            </a:fld>
            <a:endParaRPr lang="ko-KR" altLang="en-US"/>
          </a:p>
        </p:txBody>
      </p:sp>
    </p:spTree>
    <p:extLst>
      <p:ext uri="{BB962C8B-B14F-4D97-AF65-F5344CB8AC3E}">
        <p14:creationId xmlns:p14="http://schemas.microsoft.com/office/powerpoint/2010/main" val="2885497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ko-KR" altLang="en-US"/>
              <a:t>마스터 제목 스타일 편집</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A521507A-DE70-45F5-B203-60D6DF36DC80}" type="datetimeFigureOut">
              <a:rPr lang="ko-KR" altLang="en-US" smtClean="0"/>
              <a:t>2023-12-30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6E78F15-F5F3-4490-A59A-071CAC421885}" type="slidenum">
              <a:rPr lang="ko-KR" altLang="en-US" smtClean="0"/>
              <a:t>‹#›</a:t>
            </a:fld>
            <a:endParaRPr lang="ko-KR" altLang="en-US"/>
          </a:p>
        </p:txBody>
      </p:sp>
    </p:spTree>
    <p:extLst>
      <p:ext uri="{BB962C8B-B14F-4D97-AF65-F5344CB8AC3E}">
        <p14:creationId xmlns:p14="http://schemas.microsoft.com/office/powerpoint/2010/main" val="1247934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521507A-DE70-45F5-B203-60D6DF36DC80}" type="datetimeFigureOut">
              <a:rPr lang="ko-KR" altLang="en-US" smtClean="0"/>
              <a:t>2023-12-30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6E78F15-F5F3-4490-A59A-071CAC421885}" type="slidenum">
              <a:rPr lang="ko-KR" altLang="en-US" smtClean="0"/>
              <a:t>‹#›</a:t>
            </a:fld>
            <a:endParaRPr lang="ko-KR" altLang="en-US"/>
          </a:p>
        </p:txBody>
      </p:sp>
    </p:spTree>
    <p:extLst>
      <p:ext uri="{BB962C8B-B14F-4D97-AF65-F5344CB8AC3E}">
        <p14:creationId xmlns:p14="http://schemas.microsoft.com/office/powerpoint/2010/main" val="1407800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521507A-DE70-45F5-B203-60D6DF36DC80}" type="datetimeFigureOut">
              <a:rPr lang="ko-KR" altLang="en-US" smtClean="0"/>
              <a:t>2023-12-30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6E78F15-F5F3-4490-A59A-071CAC421885}" type="slidenum">
              <a:rPr lang="ko-KR" altLang="en-US" smtClean="0"/>
              <a:t>‹#›</a:t>
            </a:fld>
            <a:endParaRPr lang="ko-KR" altLang="en-US"/>
          </a:p>
        </p:txBody>
      </p:sp>
    </p:spTree>
    <p:extLst>
      <p:ext uri="{BB962C8B-B14F-4D97-AF65-F5344CB8AC3E}">
        <p14:creationId xmlns:p14="http://schemas.microsoft.com/office/powerpoint/2010/main" val="85728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521507A-DE70-45F5-B203-60D6DF36DC80}" type="datetimeFigureOut">
              <a:rPr lang="ko-KR" altLang="en-US" smtClean="0"/>
              <a:t>2023-12-30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6E78F15-F5F3-4490-A59A-071CAC421885}" type="slidenum">
              <a:rPr lang="ko-KR" altLang="en-US" smtClean="0"/>
              <a:t>‹#›</a:t>
            </a:fld>
            <a:endParaRPr lang="ko-KR" altLang="en-US"/>
          </a:p>
        </p:txBody>
      </p:sp>
    </p:spTree>
    <p:extLst>
      <p:ext uri="{BB962C8B-B14F-4D97-AF65-F5344CB8AC3E}">
        <p14:creationId xmlns:p14="http://schemas.microsoft.com/office/powerpoint/2010/main" val="74167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A521507A-DE70-45F5-B203-60D6DF36DC80}" type="datetimeFigureOut">
              <a:rPr lang="ko-KR" altLang="en-US" smtClean="0"/>
              <a:t>2023-12-30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6E78F15-F5F3-4490-A59A-071CAC421885}" type="slidenum">
              <a:rPr lang="ko-KR" altLang="en-US" smtClean="0"/>
              <a:t>‹#›</a:t>
            </a:fld>
            <a:endParaRPr lang="ko-KR" altLang="en-US"/>
          </a:p>
        </p:txBody>
      </p:sp>
    </p:spTree>
    <p:extLst>
      <p:ext uri="{BB962C8B-B14F-4D97-AF65-F5344CB8AC3E}">
        <p14:creationId xmlns:p14="http://schemas.microsoft.com/office/powerpoint/2010/main" val="4242762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A521507A-DE70-45F5-B203-60D6DF36DC80}" type="datetimeFigureOut">
              <a:rPr lang="ko-KR" altLang="en-US" smtClean="0"/>
              <a:t>2023-12-30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6E78F15-F5F3-4490-A59A-071CAC421885}" type="slidenum">
              <a:rPr lang="ko-KR" altLang="en-US" smtClean="0"/>
              <a:t>‹#›</a:t>
            </a:fld>
            <a:endParaRPr lang="ko-KR" altLang="en-US"/>
          </a:p>
        </p:txBody>
      </p:sp>
    </p:spTree>
    <p:extLst>
      <p:ext uri="{BB962C8B-B14F-4D97-AF65-F5344CB8AC3E}">
        <p14:creationId xmlns:p14="http://schemas.microsoft.com/office/powerpoint/2010/main" val="253575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1878806"/>
            <a:ext cx="3868340" cy="2763441"/>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1878806"/>
            <a:ext cx="3887391" cy="2763441"/>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A521507A-DE70-45F5-B203-60D6DF36DC80}" type="datetimeFigureOut">
              <a:rPr lang="ko-KR" altLang="en-US" smtClean="0"/>
              <a:t>2023-12-30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86E78F15-F5F3-4490-A59A-071CAC421885}" type="slidenum">
              <a:rPr lang="ko-KR" altLang="en-US" smtClean="0"/>
              <a:t>‹#›</a:t>
            </a:fld>
            <a:endParaRPr lang="ko-KR" altLang="en-US"/>
          </a:p>
        </p:txBody>
      </p:sp>
    </p:spTree>
    <p:extLst>
      <p:ext uri="{BB962C8B-B14F-4D97-AF65-F5344CB8AC3E}">
        <p14:creationId xmlns:p14="http://schemas.microsoft.com/office/powerpoint/2010/main" val="139343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A521507A-DE70-45F5-B203-60D6DF36DC80}" type="datetimeFigureOut">
              <a:rPr lang="ko-KR" altLang="en-US" smtClean="0"/>
              <a:t>2023-12-30</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86E78F15-F5F3-4490-A59A-071CAC421885}" type="slidenum">
              <a:rPr lang="ko-KR" altLang="en-US" smtClean="0"/>
              <a:t>‹#›</a:t>
            </a:fld>
            <a:endParaRPr lang="ko-KR" altLang="en-US"/>
          </a:p>
        </p:txBody>
      </p:sp>
    </p:spTree>
    <p:extLst>
      <p:ext uri="{BB962C8B-B14F-4D97-AF65-F5344CB8AC3E}">
        <p14:creationId xmlns:p14="http://schemas.microsoft.com/office/powerpoint/2010/main" val="592957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21507A-DE70-45F5-B203-60D6DF36DC80}" type="datetimeFigureOut">
              <a:rPr lang="ko-KR" altLang="en-US" smtClean="0"/>
              <a:t>2023-12-30</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86E78F15-F5F3-4490-A59A-071CAC421885}" type="slidenum">
              <a:rPr lang="ko-KR" altLang="en-US" smtClean="0"/>
              <a:t>‹#›</a:t>
            </a:fld>
            <a:endParaRPr lang="ko-KR" altLang="en-US"/>
          </a:p>
        </p:txBody>
      </p:sp>
    </p:spTree>
    <p:extLst>
      <p:ext uri="{BB962C8B-B14F-4D97-AF65-F5344CB8AC3E}">
        <p14:creationId xmlns:p14="http://schemas.microsoft.com/office/powerpoint/2010/main" val="10924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A521507A-DE70-45F5-B203-60D6DF36DC80}" type="datetimeFigureOut">
              <a:rPr lang="ko-KR" altLang="en-US" smtClean="0"/>
              <a:t>2023-12-30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6E78F15-F5F3-4490-A59A-071CAC421885}" type="slidenum">
              <a:rPr lang="ko-KR" altLang="en-US" smtClean="0"/>
              <a:t>‹#›</a:t>
            </a:fld>
            <a:endParaRPr lang="ko-KR" altLang="en-US"/>
          </a:p>
        </p:txBody>
      </p:sp>
    </p:spTree>
    <p:extLst>
      <p:ext uri="{BB962C8B-B14F-4D97-AF65-F5344CB8AC3E}">
        <p14:creationId xmlns:p14="http://schemas.microsoft.com/office/powerpoint/2010/main" val="154662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A521507A-DE70-45F5-B203-60D6DF36DC80}" type="datetimeFigureOut">
              <a:rPr lang="ko-KR" altLang="en-US" smtClean="0"/>
              <a:t>2023-12-30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6E78F15-F5F3-4490-A59A-071CAC421885}" type="slidenum">
              <a:rPr lang="ko-KR" altLang="en-US" smtClean="0"/>
              <a:t>‹#›</a:t>
            </a:fld>
            <a:endParaRPr lang="ko-KR" altLang="en-US"/>
          </a:p>
        </p:txBody>
      </p:sp>
    </p:spTree>
    <p:extLst>
      <p:ext uri="{BB962C8B-B14F-4D97-AF65-F5344CB8AC3E}">
        <p14:creationId xmlns:p14="http://schemas.microsoft.com/office/powerpoint/2010/main" val="1444404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23CDF01-095B-4F14-8EC3-AAEA2A51F211}" type="datetimeFigureOut">
              <a:rPr lang="ko-KR" altLang="en-US" smtClean="0"/>
              <a:t>2023-12-30</a:t>
            </a:fld>
            <a:endParaRPr lang="ko-KR"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F4BABD1-A63B-4A48-A13C-9E9205E6DE02}" type="slidenum">
              <a:rPr lang="ko-KR" altLang="en-US" smtClean="0"/>
              <a:t>‹#›</a:t>
            </a:fld>
            <a:endParaRPr lang="ko-KR" altLang="en-US"/>
          </a:p>
        </p:txBody>
      </p:sp>
      <p:sp>
        <p:nvSpPr>
          <p:cNvPr id="7" name="직사각형 6">
            <a:extLst>
              <a:ext uri="{FF2B5EF4-FFF2-40B4-BE49-F238E27FC236}">
                <a16:creationId xmlns:a16="http://schemas.microsoft.com/office/drawing/2014/main" id="{6CF0FAF4-8B10-0106-38FA-0186ADC30455}"/>
              </a:ext>
            </a:extLst>
          </p:cNvPr>
          <p:cNvSpPr/>
          <p:nvPr userDrawn="1"/>
        </p:nvSpPr>
        <p:spPr>
          <a:xfrm>
            <a:off x="-845127" y="1290719"/>
            <a:ext cx="727364" cy="23552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latin typeface="Abadi" panose="020F0502020204030204" pitchFamily="34" charset="0"/>
                <a:ea typeface="나눔스퀘어 Bold" panose="020B0600000101010101" pitchFamily="50" charset="-127"/>
              </a:rPr>
              <a:t>서브색</a:t>
            </a:r>
          </a:p>
        </p:txBody>
      </p:sp>
      <p:sp>
        <p:nvSpPr>
          <p:cNvPr id="8" name="직사각형 7">
            <a:extLst>
              <a:ext uri="{FF2B5EF4-FFF2-40B4-BE49-F238E27FC236}">
                <a16:creationId xmlns:a16="http://schemas.microsoft.com/office/drawing/2014/main" id="{A0C16AB8-FB2F-95C4-FD23-C7B9E276BF5D}"/>
              </a:ext>
            </a:extLst>
          </p:cNvPr>
          <p:cNvSpPr/>
          <p:nvPr userDrawn="1"/>
        </p:nvSpPr>
        <p:spPr>
          <a:xfrm>
            <a:off x="-845127" y="1630156"/>
            <a:ext cx="727364" cy="235527"/>
          </a:xfrm>
          <a:prstGeom prst="rect">
            <a:avLst/>
          </a:prstGeom>
          <a:solidFill>
            <a:srgbClr val="8F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solidFill>
                <a:latin typeface="Abadi" panose="020F0502020204030204" pitchFamily="34" charset="0"/>
                <a:ea typeface="나눔스퀘어 Bold" panose="020B0600000101010101" pitchFamily="50" charset="-127"/>
              </a:rPr>
              <a:t>서브색</a:t>
            </a:r>
          </a:p>
        </p:txBody>
      </p:sp>
      <p:cxnSp>
        <p:nvCxnSpPr>
          <p:cNvPr id="10" name="직선 연결선 9">
            <a:extLst>
              <a:ext uri="{FF2B5EF4-FFF2-40B4-BE49-F238E27FC236}">
                <a16:creationId xmlns:a16="http://schemas.microsoft.com/office/drawing/2014/main" id="{06120106-DC61-56D9-26D9-6EC893980942}"/>
              </a:ext>
            </a:extLst>
          </p:cNvPr>
          <p:cNvCxnSpPr>
            <a:cxnSpLocks/>
          </p:cNvCxnSpPr>
          <p:nvPr userDrawn="1"/>
        </p:nvCxnSpPr>
        <p:spPr>
          <a:xfrm>
            <a:off x="0" y="479217"/>
            <a:ext cx="9144000" cy="121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16957FA-FC28-45D3-C038-166D20C59145}"/>
              </a:ext>
            </a:extLst>
          </p:cNvPr>
          <p:cNvSpPr txBox="1">
            <a:spLocks/>
          </p:cNvSpPr>
          <p:nvPr userDrawn="1"/>
        </p:nvSpPr>
        <p:spPr>
          <a:xfrm>
            <a:off x="0" y="0"/>
            <a:ext cx="9144000" cy="438270"/>
          </a:xfrm>
          <a:prstGeom prst="rect">
            <a:avLst/>
          </a:prstGeom>
          <a:noFill/>
          <a:ln>
            <a:noFill/>
            <a:extLst>
              <a:ext uri="{C807C97D-BFC1-408E-A445-0C87EB9F89A2}">
                <ask:lineSketchStyleProps xmlns:ask="http://schemas.microsoft.com/office/drawing/2018/sketchyshapes" sd="3268666190">
                  <a:custGeom>
                    <a:avLst/>
                    <a:gdLst>
                      <a:gd name="connsiteX0" fmla="*/ 0 w 12192000"/>
                      <a:gd name="connsiteY0" fmla="*/ 0 h 584360"/>
                      <a:gd name="connsiteX1" fmla="*/ 458651 w 12192000"/>
                      <a:gd name="connsiteY1" fmla="*/ 0 h 584360"/>
                      <a:gd name="connsiteX2" fmla="*/ 917303 w 12192000"/>
                      <a:gd name="connsiteY2" fmla="*/ 0 h 584360"/>
                      <a:gd name="connsiteX3" fmla="*/ 1132114 w 12192000"/>
                      <a:gd name="connsiteY3" fmla="*/ 0 h 584360"/>
                      <a:gd name="connsiteX4" fmla="*/ 1834606 w 12192000"/>
                      <a:gd name="connsiteY4" fmla="*/ 0 h 584360"/>
                      <a:gd name="connsiteX5" fmla="*/ 2049417 w 12192000"/>
                      <a:gd name="connsiteY5" fmla="*/ 0 h 584360"/>
                      <a:gd name="connsiteX6" fmla="*/ 2873829 w 12192000"/>
                      <a:gd name="connsiteY6" fmla="*/ 0 h 584360"/>
                      <a:gd name="connsiteX7" fmla="*/ 3576320 w 12192000"/>
                      <a:gd name="connsiteY7" fmla="*/ 0 h 584360"/>
                      <a:gd name="connsiteX8" fmla="*/ 3913051 w 12192000"/>
                      <a:gd name="connsiteY8" fmla="*/ 0 h 584360"/>
                      <a:gd name="connsiteX9" fmla="*/ 4127863 w 12192000"/>
                      <a:gd name="connsiteY9" fmla="*/ 0 h 584360"/>
                      <a:gd name="connsiteX10" fmla="*/ 4464594 w 12192000"/>
                      <a:gd name="connsiteY10" fmla="*/ 0 h 584360"/>
                      <a:gd name="connsiteX11" fmla="*/ 4679406 w 12192000"/>
                      <a:gd name="connsiteY11" fmla="*/ 0 h 584360"/>
                      <a:gd name="connsiteX12" fmla="*/ 5503817 w 12192000"/>
                      <a:gd name="connsiteY12" fmla="*/ 0 h 584360"/>
                      <a:gd name="connsiteX13" fmla="*/ 6328229 w 12192000"/>
                      <a:gd name="connsiteY13" fmla="*/ 0 h 584360"/>
                      <a:gd name="connsiteX14" fmla="*/ 6543040 w 12192000"/>
                      <a:gd name="connsiteY14" fmla="*/ 0 h 584360"/>
                      <a:gd name="connsiteX15" fmla="*/ 6757851 w 12192000"/>
                      <a:gd name="connsiteY15" fmla="*/ 0 h 584360"/>
                      <a:gd name="connsiteX16" fmla="*/ 7460343 w 12192000"/>
                      <a:gd name="connsiteY16" fmla="*/ 0 h 584360"/>
                      <a:gd name="connsiteX17" fmla="*/ 7797074 w 12192000"/>
                      <a:gd name="connsiteY17" fmla="*/ 0 h 584360"/>
                      <a:gd name="connsiteX18" fmla="*/ 8621486 w 12192000"/>
                      <a:gd name="connsiteY18" fmla="*/ 0 h 584360"/>
                      <a:gd name="connsiteX19" fmla="*/ 9445897 w 12192000"/>
                      <a:gd name="connsiteY19" fmla="*/ 0 h 584360"/>
                      <a:gd name="connsiteX20" fmla="*/ 10026469 w 12192000"/>
                      <a:gd name="connsiteY20" fmla="*/ 0 h 584360"/>
                      <a:gd name="connsiteX21" fmla="*/ 10728960 w 12192000"/>
                      <a:gd name="connsiteY21" fmla="*/ 0 h 584360"/>
                      <a:gd name="connsiteX22" fmla="*/ 11309531 w 12192000"/>
                      <a:gd name="connsiteY22" fmla="*/ 0 h 584360"/>
                      <a:gd name="connsiteX23" fmla="*/ 12192000 w 12192000"/>
                      <a:gd name="connsiteY23" fmla="*/ 0 h 584360"/>
                      <a:gd name="connsiteX24" fmla="*/ 12192000 w 12192000"/>
                      <a:gd name="connsiteY24" fmla="*/ 584360 h 584360"/>
                      <a:gd name="connsiteX25" fmla="*/ 11977189 w 12192000"/>
                      <a:gd name="connsiteY25" fmla="*/ 584360 h 584360"/>
                      <a:gd name="connsiteX26" fmla="*/ 11152777 w 12192000"/>
                      <a:gd name="connsiteY26" fmla="*/ 584360 h 584360"/>
                      <a:gd name="connsiteX27" fmla="*/ 10694126 w 12192000"/>
                      <a:gd name="connsiteY27" fmla="*/ 584360 h 584360"/>
                      <a:gd name="connsiteX28" fmla="*/ 9869714 w 12192000"/>
                      <a:gd name="connsiteY28" fmla="*/ 584360 h 584360"/>
                      <a:gd name="connsiteX29" fmla="*/ 9532983 w 12192000"/>
                      <a:gd name="connsiteY29" fmla="*/ 584360 h 584360"/>
                      <a:gd name="connsiteX30" fmla="*/ 9318171 w 12192000"/>
                      <a:gd name="connsiteY30" fmla="*/ 584360 h 584360"/>
                      <a:gd name="connsiteX31" fmla="*/ 8615680 w 12192000"/>
                      <a:gd name="connsiteY31" fmla="*/ 584360 h 584360"/>
                      <a:gd name="connsiteX32" fmla="*/ 8157029 w 12192000"/>
                      <a:gd name="connsiteY32" fmla="*/ 584360 h 584360"/>
                      <a:gd name="connsiteX33" fmla="*/ 7454537 w 12192000"/>
                      <a:gd name="connsiteY33" fmla="*/ 584360 h 584360"/>
                      <a:gd name="connsiteX34" fmla="*/ 6752046 w 12192000"/>
                      <a:gd name="connsiteY34" fmla="*/ 584360 h 584360"/>
                      <a:gd name="connsiteX35" fmla="*/ 6537234 w 12192000"/>
                      <a:gd name="connsiteY35" fmla="*/ 584360 h 584360"/>
                      <a:gd name="connsiteX36" fmla="*/ 6078583 w 12192000"/>
                      <a:gd name="connsiteY36" fmla="*/ 584360 h 584360"/>
                      <a:gd name="connsiteX37" fmla="*/ 5376091 w 12192000"/>
                      <a:gd name="connsiteY37" fmla="*/ 584360 h 584360"/>
                      <a:gd name="connsiteX38" fmla="*/ 4673600 w 12192000"/>
                      <a:gd name="connsiteY38" fmla="*/ 584360 h 584360"/>
                      <a:gd name="connsiteX39" fmla="*/ 3971109 w 12192000"/>
                      <a:gd name="connsiteY39" fmla="*/ 584360 h 584360"/>
                      <a:gd name="connsiteX40" fmla="*/ 3146697 w 12192000"/>
                      <a:gd name="connsiteY40" fmla="*/ 584360 h 584360"/>
                      <a:gd name="connsiteX41" fmla="*/ 2688046 w 12192000"/>
                      <a:gd name="connsiteY41" fmla="*/ 584360 h 584360"/>
                      <a:gd name="connsiteX42" fmla="*/ 2229394 w 12192000"/>
                      <a:gd name="connsiteY42" fmla="*/ 584360 h 584360"/>
                      <a:gd name="connsiteX43" fmla="*/ 1770743 w 12192000"/>
                      <a:gd name="connsiteY43" fmla="*/ 584360 h 584360"/>
                      <a:gd name="connsiteX44" fmla="*/ 1434011 w 12192000"/>
                      <a:gd name="connsiteY44" fmla="*/ 584360 h 584360"/>
                      <a:gd name="connsiteX45" fmla="*/ 853440 w 12192000"/>
                      <a:gd name="connsiteY45" fmla="*/ 584360 h 584360"/>
                      <a:gd name="connsiteX46" fmla="*/ 0 w 12192000"/>
                      <a:gd name="connsiteY46" fmla="*/ 584360 h 584360"/>
                      <a:gd name="connsiteX47" fmla="*/ 0 w 12192000"/>
                      <a:gd name="connsiteY47" fmla="*/ 0 h 5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2000" h="584360" extrusionOk="0">
                        <a:moveTo>
                          <a:pt x="0" y="0"/>
                        </a:moveTo>
                        <a:cubicBezTo>
                          <a:pt x="124221" y="-54411"/>
                          <a:pt x="366382" y="32656"/>
                          <a:pt x="458651" y="0"/>
                        </a:cubicBezTo>
                        <a:cubicBezTo>
                          <a:pt x="550920" y="-32656"/>
                          <a:pt x="734414" y="27289"/>
                          <a:pt x="917303" y="0"/>
                        </a:cubicBezTo>
                        <a:cubicBezTo>
                          <a:pt x="1100192" y="-27289"/>
                          <a:pt x="1037994" y="24782"/>
                          <a:pt x="1132114" y="0"/>
                        </a:cubicBezTo>
                        <a:cubicBezTo>
                          <a:pt x="1226234" y="-24782"/>
                          <a:pt x="1609912" y="33532"/>
                          <a:pt x="1834606" y="0"/>
                        </a:cubicBezTo>
                        <a:cubicBezTo>
                          <a:pt x="2059300" y="-33532"/>
                          <a:pt x="1994191" y="5367"/>
                          <a:pt x="2049417" y="0"/>
                        </a:cubicBezTo>
                        <a:cubicBezTo>
                          <a:pt x="2104643" y="-5367"/>
                          <a:pt x="2641030" y="82994"/>
                          <a:pt x="2873829" y="0"/>
                        </a:cubicBezTo>
                        <a:cubicBezTo>
                          <a:pt x="3106628" y="-82994"/>
                          <a:pt x="3389481" y="69916"/>
                          <a:pt x="3576320" y="0"/>
                        </a:cubicBezTo>
                        <a:cubicBezTo>
                          <a:pt x="3763159" y="-69916"/>
                          <a:pt x="3815492" y="29813"/>
                          <a:pt x="3913051" y="0"/>
                        </a:cubicBezTo>
                        <a:cubicBezTo>
                          <a:pt x="4010610" y="-29813"/>
                          <a:pt x="4070124" y="634"/>
                          <a:pt x="4127863" y="0"/>
                        </a:cubicBezTo>
                        <a:cubicBezTo>
                          <a:pt x="4185602" y="-634"/>
                          <a:pt x="4349213" y="1368"/>
                          <a:pt x="4464594" y="0"/>
                        </a:cubicBezTo>
                        <a:cubicBezTo>
                          <a:pt x="4579975" y="-1368"/>
                          <a:pt x="4584633" y="18597"/>
                          <a:pt x="4679406" y="0"/>
                        </a:cubicBezTo>
                        <a:cubicBezTo>
                          <a:pt x="4774179" y="-18597"/>
                          <a:pt x="5229057" y="83784"/>
                          <a:pt x="5503817" y="0"/>
                        </a:cubicBezTo>
                        <a:cubicBezTo>
                          <a:pt x="5778577" y="-83784"/>
                          <a:pt x="6022737" y="45662"/>
                          <a:pt x="6328229" y="0"/>
                        </a:cubicBezTo>
                        <a:cubicBezTo>
                          <a:pt x="6633721" y="-45662"/>
                          <a:pt x="6475133" y="20182"/>
                          <a:pt x="6543040" y="0"/>
                        </a:cubicBezTo>
                        <a:cubicBezTo>
                          <a:pt x="6610947" y="-20182"/>
                          <a:pt x="6693718" y="11327"/>
                          <a:pt x="6757851" y="0"/>
                        </a:cubicBezTo>
                        <a:cubicBezTo>
                          <a:pt x="6821984" y="-11327"/>
                          <a:pt x="7216564" y="82650"/>
                          <a:pt x="7460343" y="0"/>
                        </a:cubicBezTo>
                        <a:cubicBezTo>
                          <a:pt x="7704122" y="-82650"/>
                          <a:pt x="7727364" y="18654"/>
                          <a:pt x="7797074" y="0"/>
                        </a:cubicBezTo>
                        <a:cubicBezTo>
                          <a:pt x="7866784" y="-18654"/>
                          <a:pt x="8427636" y="74112"/>
                          <a:pt x="8621486" y="0"/>
                        </a:cubicBezTo>
                        <a:cubicBezTo>
                          <a:pt x="8815336" y="-74112"/>
                          <a:pt x="9154915" y="7531"/>
                          <a:pt x="9445897" y="0"/>
                        </a:cubicBezTo>
                        <a:cubicBezTo>
                          <a:pt x="9736879" y="-7531"/>
                          <a:pt x="9862620" y="4259"/>
                          <a:pt x="10026469" y="0"/>
                        </a:cubicBezTo>
                        <a:cubicBezTo>
                          <a:pt x="10190318" y="-4259"/>
                          <a:pt x="10523491" y="68468"/>
                          <a:pt x="10728960" y="0"/>
                        </a:cubicBezTo>
                        <a:cubicBezTo>
                          <a:pt x="10934429" y="-68468"/>
                          <a:pt x="11102148" y="38367"/>
                          <a:pt x="11309531" y="0"/>
                        </a:cubicBezTo>
                        <a:cubicBezTo>
                          <a:pt x="11516914" y="-38367"/>
                          <a:pt x="11852395" y="62177"/>
                          <a:pt x="12192000" y="0"/>
                        </a:cubicBezTo>
                        <a:cubicBezTo>
                          <a:pt x="12244467" y="261998"/>
                          <a:pt x="12173707" y="462542"/>
                          <a:pt x="12192000" y="584360"/>
                        </a:cubicBezTo>
                        <a:cubicBezTo>
                          <a:pt x="12147373" y="604912"/>
                          <a:pt x="12044903" y="571348"/>
                          <a:pt x="11977189" y="584360"/>
                        </a:cubicBezTo>
                        <a:cubicBezTo>
                          <a:pt x="11909475" y="597372"/>
                          <a:pt x="11319989" y="537649"/>
                          <a:pt x="11152777" y="584360"/>
                        </a:cubicBezTo>
                        <a:cubicBezTo>
                          <a:pt x="10985565" y="631071"/>
                          <a:pt x="10868690" y="581584"/>
                          <a:pt x="10694126" y="584360"/>
                        </a:cubicBezTo>
                        <a:cubicBezTo>
                          <a:pt x="10519562" y="587136"/>
                          <a:pt x="10161134" y="495013"/>
                          <a:pt x="9869714" y="584360"/>
                        </a:cubicBezTo>
                        <a:cubicBezTo>
                          <a:pt x="9578294" y="673707"/>
                          <a:pt x="9616007" y="566163"/>
                          <a:pt x="9532983" y="584360"/>
                        </a:cubicBezTo>
                        <a:cubicBezTo>
                          <a:pt x="9449959" y="602557"/>
                          <a:pt x="9384709" y="580642"/>
                          <a:pt x="9318171" y="584360"/>
                        </a:cubicBezTo>
                        <a:cubicBezTo>
                          <a:pt x="9251633" y="588078"/>
                          <a:pt x="8759899" y="520817"/>
                          <a:pt x="8615680" y="584360"/>
                        </a:cubicBezTo>
                        <a:cubicBezTo>
                          <a:pt x="8471461" y="647903"/>
                          <a:pt x="8322892" y="540428"/>
                          <a:pt x="8157029" y="584360"/>
                        </a:cubicBezTo>
                        <a:cubicBezTo>
                          <a:pt x="7991166" y="628292"/>
                          <a:pt x="7648782" y="531115"/>
                          <a:pt x="7454537" y="584360"/>
                        </a:cubicBezTo>
                        <a:cubicBezTo>
                          <a:pt x="7260292" y="637605"/>
                          <a:pt x="7080031" y="558457"/>
                          <a:pt x="6752046" y="584360"/>
                        </a:cubicBezTo>
                        <a:cubicBezTo>
                          <a:pt x="6424061" y="610263"/>
                          <a:pt x="6612521" y="576818"/>
                          <a:pt x="6537234" y="584360"/>
                        </a:cubicBezTo>
                        <a:cubicBezTo>
                          <a:pt x="6461947" y="591902"/>
                          <a:pt x="6239026" y="556150"/>
                          <a:pt x="6078583" y="584360"/>
                        </a:cubicBezTo>
                        <a:cubicBezTo>
                          <a:pt x="5918140" y="612570"/>
                          <a:pt x="5634240" y="579021"/>
                          <a:pt x="5376091" y="584360"/>
                        </a:cubicBezTo>
                        <a:cubicBezTo>
                          <a:pt x="5117942" y="589699"/>
                          <a:pt x="4899428" y="546186"/>
                          <a:pt x="4673600" y="584360"/>
                        </a:cubicBezTo>
                        <a:cubicBezTo>
                          <a:pt x="4447772" y="622534"/>
                          <a:pt x="4300421" y="527341"/>
                          <a:pt x="3971109" y="584360"/>
                        </a:cubicBezTo>
                        <a:cubicBezTo>
                          <a:pt x="3641797" y="641379"/>
                          <a:pt x="3514656" y="521811"/>
                          <a:pt x="3146697" y="584360"/>
                        </a:cubicBezTo>
                        <a:cubicBezTo>
                          <a:pt x="2778738" y="646909"/>
                          <a:pt x="2867347" y="560732"/>
                          <a:pt x="2688046" y="584360"/>
                        </a:cubicBezTo>
                        <a:cubicBezTo>
                          <a:pt x="2508745" y="607988"/>
                          <a:pt x="2357036" y="568226"/>
                          <a:pt x="2229394" y="584360"/>
                        </a:cubicBezTo>
                        <a:cubicBezTo>
                          <a:pt x="2101752" y="600494"/>
                          <a:pt x="1893495" y="582606"/>
                          <a:pt x="1770743" y="584360"/>
                        </a:cubicBezTo>
                        <a:cubicBezTo>
                          <a:pt x="1647991" y="586114"/>
                          <a:pt x="1565462" y="560575"/>
                          <a:pt x="1434011" y="584360"/>
                        </a:cubicBezTo>
                        <a:cubicBezTo>
                          <a:pt x="1302560" y="608145"/>
                          <a:pt x="971003" y="547788"/>
                          <a:pt x="853440" y="584360"/>
                        </a:cubicBezTo>
                        <a:cubicBezTo>
                          <a:pt x="735877" y="620932"/>
                          <a:pt x="302264" y="492245"/>
                          <a:pt x="0" y="584360"/>
                        </a:cubicBezTo>
                        <a:cubicBezTo>
                          <a:pt x="-48525" y="387600"/>
                          <a:pt x="42601" y="137270"/>
                          <a:pt x="0" y="0"/>
                        </a:cubicBezTo>
                        <a:close/>
                      </a:path>
                    </a:pathLst>
                  </a:custGeom>
                  <ask:type>
                    <ask:lineSketchNone/>
                  </ask:type>
                </ask:lineSketchStyleProps>
              </a:ext>
            </a:extLst>
          </a:ln>
        </p:spPr>
        <p:txBody>
          <a:bodyPr wrap="square" rtlCol="0">
            <a:noAutofit/>
          </a:bodyPr>
          <a:lstStyle/>
          <a:p>
            <a:endParaRPr lang="ko-KR" altLang="en-US" sz="1013" b="1" dirty="0">
              <a:latin typeface="나눔스퀘어_ac Bold" panose="020B0600000101010101" pitchFamily="50" charset="-127"/>
              <a:ea typeface="나눔스퀘어_ac Bold" panose="020B0600000101010101" pitchFamily="50" charset="-127"/>
            </a:endParaRPr>
          </a:p>
        </p:txBody>
      </p:sp>
      <p:sp>
        <p:nvSpPr>
          <p:cNvPr id="15" name="직사각형 14">
            <a:extLst>
              <a:ext uri="{FF2B5EF4-FFF2-40B4-BE49-F238E27FC236}">
                <a16:creationId xmlns:a16="http://schemas.microsoft.com/office/drawing/2014/main" id="{74D9C5DF-13B8-7B5E-B0EB-9BBE3EB15905}"/>
              </a:ext>
            </a:extLst>
          </p:cNvPr>
          <p:cNvSpPr/>
          <p:nvPr userDrawn="1"/>
        </p:nvSpPr>
        <p:spPr>
          <a:xfrm>
            <a:off x="-845127" y="359610"/>
            <a:ext cx="727364" cy="2355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solidFill>
                <a:latin typeface="Abadi" panose="020F0502020204030204" pitchFamily="34" charset="0"/>
                <a:ea typeface="나눔스퀘어 Bold" panose="020B0600000101010101" pitchFamily="50" charset="-127"/>
              </a:rPr>
              <a:t>기본색</a:t>
            </a:r>
          </a:p>
        </p:txBody>
      </p:sp>
      <p:sp>
        <p:nvSpPr>
          <p:cNvPr id="16" name="직사각형 15">
            <a:extLst>
              <a:ext uri="{FF2B5EF4-FFF2-40B4-BE49-F238E27FC236}">
                <a16:creationId xmlns:a16="http://schemas.microsoft.com/office/drawing/2014/main" id="{4C6D3579-5776-11CD-0E8E-0E7BD9D7C483}"/>
              </a:ext>
            </a:extLst>
          </p:cNvPr>
          <p:cNvSpPr/>
          <p:nvPr userDrawn="1"/>
        </p:nvSpPr>
        <p:spPr>
          <a:xfrm>
            <a:off x="-845127" y="35149"/>
            <a:ext cx="727364" cy="2355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solidFill>
                <a:latin typeface="Abadi" panose="020F0502020204030204" pitchFamily="34" charset="0"/>
                <a:ea typeface="나눔스퀘어 Bold" panose="020B0600000101010101" pitchFamily="50" charset="-127"/>
              </a:rPr>
              <a:t>강조색</a:t>
            </a:r>
          </a:p>
        </p:txBody>
      </p:sp>
      <p:sp>
        <p:nvSpPr>
          <p:cNvPr id="21" name="직사각형 20">
            <a:extLst>
              <a:ext uri="{FF2B5EF4-FFF2-40B4-BE49-F238E27FC236}">
                <a16:creationId xmlns:a16="http://schemas.microsoft.com/office/drawing/2014/main" id="{1967559D-A225-54E0-3DC8-0EA81C085002}"/>
              </a:ext>
            </a:extLst>
          </p:cNvPr>
          <p:cNvSpPr/>
          <p:nvPr userDrawn="1"/>
        </p:nvSpPr>
        <p:spPr>
          <a:xfrm>
            <a:off x="-838347" y="686314"/>
            <a:ext cx="713804" cy="205015"/>
          </a:xfrm>
          <a:prstGeom prst="rect">
            <a:avLst/>
          </a:prstGeom>
          <a:solidFill>
            <a:srgbClr val="2A3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solidFill>
                <a:latin typeface="Abadi" panose="020F0502020204030204" pitchFamily="34" charset="0"/>
                <a:ea typeface="나눔스퀘어 Bold" panose="020B0600000101010101" pitchFamily="50" charset="-127"/>
              </a:rPr>
              <a:t>서브색</a:t>
            </a:r>
            <a:endParaRPr kumimoji="1" lang="ko-Kore-KR" altLang="en-US" sz="1200" dirty="0">
              <a:latin typeface="나눔스퀘어_ac Bold" panose="020B0600000101010101" pitchFamily="50" charset="-127"/>
            </a:endParaRPr>
          </a:p>
        </p:txBody>
      </p:sp>
      <p:sp>
        <p:nvSpPr>
          <p:cNvPr id="22" name="직사각형 21">
            <a:extLst>
              <a:ext uri="{FF2B5EF4-FFF2-40B4-BE49-F238E27FC236}">
                <a16:creationId xmlns:a16="http://schemas.microsoft.com/office/drawing/2014/main" id="{96CA3DC5-BD56-9473-1E94-7C576296E89C}"/>
              </a:ext>
            </a:extLst>
          </p:cNvPr>
          <p:cNvSpPr/>
          <p:nvPr userDrawn="1"/>
        </p:nvSpPr>
        <p:spPr>
          <a:xfrm>
            <a:off x="-838347" y="971245"/>
            <a:ext cx="713804" cy="205015"/>
          </a:xfrm>
          <a:prstGeom prst="rect">
            <a:avLst/>
          </a:prstGeom>
          <a:solidFill>
            <a:srgbClr val="92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solidFill>
                <a:latin typeface="Abadi" panose="020F0502020204030204" pitchFamily="34" charset="0"/>
                <a:ea typeface="나눔스퀘어 Bold" panose="020B0600000101010101" pitchFamily="50" charset="-127"/>
              </a:rPr>
              <a:t>서브색</a:t>
            </a:r>
            <a:endParaRPr kumimoji="1" lang="ko-Kore-KR" altLang="en-US" sz="1200" dirty="0">
              <a:latin typeface="나눔스퀘어_ac Bold" panose="020B0600000101010101" pitchFamily="50" charset="-127"/>
            </a:endParaRPr>
          </a:p>
        </p:txBody>
      </p:sp>
    </p:spTree>
    <p:extLst>
      <p:ext uri="{BB962C8B-B14F-4D97-AF65-F5344CB8AC3E}">
        <p14:creationId xmlns:p14="http://schemas.microsoft.com/office/powerpoint/2010/main" val="418016297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91DF190-C603-C958-80F6-B176F2573019}"/>
              </a:ext>
            </a:extLst>
          </p:cNvPr>
          <p:cNvSpPr/>
          <p:nvPr/>
        </p:nvSpPr>
        <p:spPr>
          <a:xfrm>
            <a:off x="2821" y="-265119"/>
            <a:ext cx="9141179" cy="1758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t>Web data scraping and text analysis </a:t>
            </a:r>
            <a:endParaRPr lang="ko-KR" altLang="en-US" sz="1100" b="1" dirty="0">
              <a:latin typeface="나눔스퀘어_ac Bold" panose="020B0600000101010101" pitchFamily="50" charset="-127"/>
              <a:ea typeface="나눔스퀘어_ac Bold" panose="020B0600000101010101" pitchFamily="50" charset="-127"/>
            </a:endParaRPr>
          </a:p>
        </p:txBody>
      </p:sp>
      <p:sp>
        <p:nvSpPr>
          <p:cNvPr id="4" name="직사각형 3">
            <a:extLst>
              <a:ext uri="{FF2B5EF4-FFF2-40B4-BE49-F238E27FC236}">
                <a16:creationId xmlns:a16="http://schemas.microsoft.com/office/drawing/2014/main" id="{AC4964DE-C3D0-5C87-9DA9-50FEF883331F}"/>
              </a:ext>
            </a:extLst>
          </p:cNvPr>
          <p:cNvSpPr/>
          <p:nvPr/>
        </p:nvSpPr>
        <p:spPr>
          <a:xfrm>
            <a:off x="1411" y="870502"/>
            <a:ext cx="9141179" cy="1758983"/>
          </a:xfrm>
          <a:prstGeom prst="rect">
            <a:avLst/>
          </a:prstGeom>
          <a:solidFill>
            <a:srgbClr val="2A3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latin typeface="나눔스퀘어_ac ExtraBold" panose="020B0600000101010101" pitchFamily="50" charset="-127"/>
                <a:ea typeface="나눔스퀘어_ac ExtraBold" panose="020B0600000101010101" pitchFamily="50" charset="-127"/>
              </a:rPr>
              <a:t>Strategic Direction Proposal</a:t>
            </a:r>
          </a:p>
          <a:p>
            <a:pPr algn="ctr"/>
            <a:r>
              <a:rPr lang="en-US" altLang="ko-KR" sz="2800" b="1" dirty="0">
                <a:latin typeface="나눔스퀘어_ac ExtraBold" panose="020B0600000101010101" pitchFamily="50" charset="-127"/>
                <a:ea typeface="나눔스퀘어_ac ExtraBold" panose="020B0600000101010101" pitchFamily="50" charset="-127"/>
              </a:rPr>
              <a:t>for Dongwon F&amp;B's ‘Frozen Dumplings’</a:t>
            </a:r>
          </a:p>
          <a:p>
            <a:pPr algn="ctr"/>
            <a:endParaRPr lang="en-US" altLang="ko-KR" sz="1050" b="1" dirty="0">
              <a:latin typeface="나눔스퀘어_ac ExtraBold" panose="020B0600000101010101" pitchFamily="50" charset="-127"/>
              <a:ea typeface="나눔스퀘어_ac ExtraBold" panose="020B0600000101010101" pitchFamily="50" charset="-127"/>
            </a:endParaRPr>
          </a:p>
          <a:p>
            <a:pPr algn="ctr"/>
            <a:r>
              <a:rPr lang="en-US" altLang="ko-KR" sz="1200" b="1" dirty="0">
                <a:latin typeface="나눔스퀘어_ac ExtraBold" panose="020B0600000101010101" pitchFamily="50" charset="-127"/>
                <a:ea typeface="나눔스퀘어_ac ExtraBold" panose="020B0600000101010101" pitchFamily="50" charset="-127"/>
              </a:rPr>
              <a:t>- Positioning Proposal through Text Big Data Analysis -</a:t>
            </a:r>
            <a:endParaRPr lang="ko-KR" altLang="en-US" sz="1100" b="1" dirty="0">
              <a:latin typeface="나눔스퀘어_ac Bold" panose="020B0600000101010101" pitchFamily="50" charset="-127"/>
              <a:ea typeface="나눔스퀘어_ac Bold" panose="020B0600000101010101" pitchFamily="50" charset="-127"/>
            </a:endParaRPr>
          </a:p>
        </p:txBody>
      </p:sp>
      <p:sp>
        <p:nvSpPr>
          <p:cNvPr id="7" name="TextBox 6">
            <a:extLst>
              <a:ext uri="{FF2B5EF4-FFF2-40B4-BE49-F238E27FC236}">
                <a16:creationId xmlns:a16="http://schemas.microsoft.com/office/drawing/2014/main" id="{850C5884-BD06-2D2A-0155-33B38848442E}"/>
              </a:ext>
            </a:extLst>
          </p:cNvPr>
          <p:cNvSpPr txBox="1"/>
          <p:nvPr/>
        </p:nvSpPr>
        <p:spPr>
          <a:xfrm>
            <a:off x="1189764" y="3039641"/>
            <a:ext cx="6764472" cy="341312"/>
          </a:xfrm>
          <a:prstGeom prst="rect">
            <a:avLst/>
          </a:prstGeom>
          <a:noFill/>
        </p:spPr>
        <p:txBody>
          <a:bodyPr wrap="square">
            <a:spAutoFit/>
          </a:bodyPr>
          <a:lstStyle/>
          <a:p>
            <a:pPr algn="ctr">
              <a:lnSpc>
                <a:spcPct val="150000"/>
              </a:lnSpc>
            </a:pPr>
            <a:endParaRPr lang="en-US" altLang="ko-KR" sz="1238" b="1" dirty="0">
              <a:latin typeface="나눔스퀘어_ac Bold" panose="020B0600000101010101" pitchFamily="50" charset="-127"/>
              <a:ea typeface="나눔스퀘어_ac Bold" panose="020B0600000101010101" pitchFamily="50" charset="-127"/>
            </a:endParaRPr>
          </a:p>
        </p:txBody>
      </p:sp>
      <p:sp>
        <p:nvSpPr>
          <p:cNvPr id="5" name="TextBox 4">
            <a:extLst>
              <a:ext uri="{FF2B5EF4-FFF2-40B4-BE49-F238E27FC236}">
                <a16:creationId xmlns:a16="http://schemas.microsoft.com/office/drawing/2014/main" id="{D8C1BF75-9CD8-FAC2-9A18-AA586C5B70C5}"/>
              </a:ext>
            </a:extLst>
          </p:cNvPr>
          <p:cNvSpPr txBox="1"/>
          <p:nvPr/>
        </p:nvSpPr>
        <p:spPr>
          <a:xfrm>
            <a:off x="4783756" y="4785054"/>
            <a:ext cx="4358834" cy="300082"/>
          </a:xfrm>
          <a:prstGeom prst="rect">
            <a:avLst/>
          </a:prstGeom>
          <a:noFill/>
        </p:spPr>
        <p:txBody>
          <a:bodyPr wrap="square">
            <a:spAutoFit/>
          </a:bodyPr>
          <a:lstStyle/>
          <a:p>
            <a:r>
              <a:rPr lang="en-US" altLang="ko-KR" dirty="0">
                <a:solidFill>
                  <a:srgbClr val="2A3F6A"/>
                </a:solidFill>
              </a:rPr>
              <a:t>Web data scraping and text analysis(MGT4208) Final Project </a:t>
            </a:r>
            <a:endParaRPr lang="ko-KR" altLang="en-US" dirty="0">
              <a:solidFill>
                <a:srgbClr val="2A3F6A"/>
              </a:solidFill>
            </a:endParaRPr>
          </a:p>
        </p:txBody>
      </p:sp>
    </p:spTree>
    <p:extLst>
      <p:ext uri="{BB962C8B-B14F-4D97-AF65-F5344CB8AC3E}">
        <p14:creationId xmlns:p14="http://schemas.microsoft.com/office/powerpoint/2010/main" val="236937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66D6C8CD-224E-B94B-56C4-566018C8842E}"/>
              </a:ext>
            </a:extLst>
          </p:cNvPr>
          <p:cNvSpPr/>
          <p:nvPr/>
        </p:nvSpPr>
        <p:spPr>
          <a:xfrm>
            <a:off x="146604" y="2543681"/>
            <a:ext cx="3830748" cy="925736"/>
          </a:xfrm>
          <a:prstGeom prst="rect">
            <a:avLst/>
          </a:prstGeom>
          <a:solidFill>
            <a:srgbClr val="F5F5F5"/>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ko-KR" sz="1100" dirty="0">
              <a:solidFill>
                <a:schemeClr val="tx1"/>
              </a:solidFill>
              <a:latin typeface="나눔스퀘어_ac Bold" panose="020B0600000101010101" pitchFamily="50" charset="-127"/>
              <a:ea typeface="나눔스퀘어_ac Bold" panose="020B0600000101010101" pitchFamily="50" charset="-127"/>
            </a:endParaRPr>
          </a:p>
        </p:txBody>
      </p:sp>
      <p:sp>
        <p:nvSpPr>
          <p:cNvPr id="13" name="이등변 삼각형 12">
            <a:extLst>
              <a:ext uri="{FF2B5EF4-FFF2-40B4-BE49-F238E27FC236}">
                <a16:creationId xmlns:a16="http://schemas.microsoft.com/office/drawing/2014/main" id="{3E8BCECD-E30B-7E4B-D09A-533AE263E352}"/>
              </a:ext>
            </a:extLst>
          </p:cNvPr>
          <p:cNvSpPr/>
          <p:nvPr/>
        </p:nvSpPr>
        <p:spPr>
          <a:xfrm rot="16200000">
            <a:off x="2803607" y="2232030"/>
            <a:ext cx="1809783" cy="862797"/>
          </a:xfrm>
          <a:prstGeom prst="triangle">
            <a:avLst>
              <a:gd name="adj" fmla="val 48945"/>
            </a:avLst>
          </a:prstGeom>
          <a:gradFill flip="none" rotWithShape="1">
            <a:gsLst>
              <a:gs pos="0">
                <a:srgbClr val="92A1B4">
                  <a:tint val="66000"/>
                  <a:satMod val="160000"/>
                </a:srgbClr>
              </a:gs>
              <a:gs pos="50000">
                <a:srgbClr val="92A1B4">
                  <a:tint val="44500"/>
                  <a:satMod val="160000"/>
                </a:srgbClr>
              </a:gs>
              <a:gs pos="100000">
                <a:srgbClr val="92A1B4">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4392482-71DD-6F6E-EFFF-77C6228CAEE9}"/>
              </a:ext>
            </a:extLst>
          </p:cNvPr>
          <p:cNvSpPr/>
          <p:nvPr/>
        </p:nvSpPr>
        <p:spPr>
          <a:xfrm>
            <a:off x="146604" y="1758542"/>
            <a:ext cx="3830748" cy="1785380"/>
          </a:xfrm>
          <a:prstGeom prst="rect">
            <a:avLst/>
          </a:prstGeom>
          <a:solidFill>
            <a:srgbClr val="F5F5F5"/>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ko-KR" sz="1100" dirty="0">
              <a:solidFill>
                <a:schemeClr val="tx1"/>
              </a:solidFill>
              <a:latin typeface="나눔스퀘어_ac Bold" panose="020B0600000101010101" pitchFamily="50" charset="-127"/>
              <a:ea typeface="나눔스퀘어_ac Bold" panose="020B0600000101010101" pitchFamily="50" charset="-127"/>
            </a:endParaRPr>
          </a:p>
        </p:txBody>
      </p:sp>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[Data and </a:t>
            </a:r>
            <a:r>
              <a:rPr lang="en-US" altLang="ko-KR" sz="1400" dirty="0" err="1">
                <a:solidFill>
                  <a:schemeClr val="tx1"/>
                </a:solidFill>
                <a:latin typeface="나눔스퀘어_ac ExtraBold" panose="020B0600000101010101" pitchFamily="50" charset="-127"/>
                <a:ea typeface="나눔스퀘어_ac ExtraBold" panose="020B0600000101010101" pitchFamily="50" charset="-127"/>
              </a:rPr>
              <a:t>Methodlogy</a:t>
            </a:r>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 4. Clustering Analysis – K means</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sp>
        <p:nvSpPr>
          <p:cNvPr id="10" name="직사각형 9">
            <a:extLst>
              <a:ext uri="{FF2B5EF4-FFF2-40B4-BE49-F238E27FC236}">
                <a16:creationId xmlns:a16="http://schemas.microsoft.com/office/drawing/2014/main" id="{8B700E2B-22A7-76E3-BD35-3432650E8A1B}"/>
              </a:ext>
            </a:extLst>
          </p:cNvPr>
          <p:cNvSpPr/>
          <p:nvPr/>
        </p:nvSpPr>
        <p:spPr>
          <a:xfrm>
            <a:off x="5735882" y="1949401"/>
            <a:ext cx="3046611" cy="10475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ko-KR"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sp>
        <p:nvSpPr>
          <p:cNvPr id="11" name="직사각형 10">
            <a:extLst>
              <a:ext uri="{FF2B5EF4-FFF2-40B4-BE49-F238E27FC236}">
                <a16:creationId xmlns:a16="http://schemas.microsoft.com/office/drawing/2014/main" id="{66824C13-480F-040B-5AFC-76450A0128E5}"/>
              </a:ext>
            </a:extLst>
          </p:cNvPr>
          <p:cNvSpPr/>
          <p:nvPr/>
        </p:nvSpPr>
        <p:spPr>
          <a:xfrm>
            <a:off x="4139895" y="1349330"/>
            <a:ext cx="4822073" cy="377248"/>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Procedure</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12" name="직사각형 11">
            <a:extLst>
              <a:ext uri="{FF2B5EF4-FFF2-40B4-BE49-F238E27FC236}">
                <a16:creationId xmlns:a16="http://schemas.microsoft.com/office/drawing/2014/main" id="{F0503CA1-0D50-D237-8532-74199312E5D0}"/>
              </a:ext>
            </a:extLst>
          </p:cNvPr>
          <p:cNvSpPr/>
          <p:nvPr/>
        </p:nvSpPr>
        <p:spPr>
          <a:xfrm>
            <a:off x="4139894" y="1758541"/>
            <a:ext cx="4822073" cy="1785381"/>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나눔스퀘어_ac Bold" panose="020B0600000101010101" pitchFamily="50" charset="-127"/>
                <a:ea typeface="나눔스퀘어_ac Bold" panose="020B0600000101010101" pitchFamily="50" charset="-127"/>
              </a:rPr>
              <a:t>Utilized </a:t>
            </a:r>
            <a:r>
              <a:rPr lang="en-US" altLang="ko-KR" sz="1100" dirty="0" err="1">
                <a:solidFill>
                  <a:schemeClr val="tx1"/>
                </a:solidFill>
                <a:latin typeface="나눔스퀘어_ac Bold" panose="020B0600000101010101" pitchFamily="50" charset="-127"/>
                <a:ea typeface="나눔스퀘어_ac Bold" panose="020B0600000101010101" pitchFamily="50" charset="-127"/>
              </a:rPr>
              <a:t>TfidfVectorizer</a:t>
            </a:r>
            <a:r>
              <a:rPr lang="en-US" altLang="ko-KR" sz="1100" dirty="0">
                <a:solidFill>
                  <a:schemeClr val="tx1"/>
                </a:solidFill>
                <a:latin typeface="나눔스퀘어_ac Bold" panose="020B0600000101010101" pitchFamily="50" charset="-127"/>
                <a:ea typeface="나눔스퀘어_ac Bold" panose="020B0600000101010101" pitchFamily="50" charset="-127"/>
              </a:rPr>
              <a:t> to transform text data into numerical values using the TF-IDF format, representing each review with numerical importance assigned to words.</a:t>
            </a:r>
          </a:p>
          <a:p>
            <a:endParaRPr lang="en-US" altLang="ko-KR" sz="1100" dirty="0">
              <a:solidFill>
                <a:schemeClr val="tx1"/>
              </a:solidFill>
              <a:latin typeface="나눔스퀘어_ac Bold" panose="020B0600000101010101" pitchFamily="50" charset="-127"/>
              <a:ea typeface="나눔스퀘어_ac Bold" panose="020B0600000101010101" pitchFamily="50" charset="-127"/>
            </a:endParaRPr>
          </a:p>
          <a:p>
            <a:r>
              <a:rPr lang="en-US" altLang="ko-KR" sz="1100" dirty="0">
                <a:solidFill>
                  <a:schemeClr val="tx1"/>
                </a:solidFill>
                <a:latin typeface="나눔스퀘어_ac Bold" panose="020B0600000101010101" pitchFamily="50" charset="-127"/>
                <a:ea typeface="나눔스퀘어_ac Bold" panose="020B0600000101010101" pitchFamily="50" charset="-127"/>
              </a:rPr>
              <a:t>The variable `</a:t>
            </a:r>
            <a:r>
              <a:rPr lang="en-US" altLang="ko-KR" sz="1100" dirty="0" err="1">
                <a:solidFill>
                  <a:schemeClr val="tx1"/>
                </a:solidFill>
                <a:latin typeface="나눔스퀘어_ac Bold" panose="020B0600000101010101" pitchFamily="50" charset="-127"/>
                <a:ea typeface="나눔스퀘어_ac Bold" panose="020B0600000101010101" pitchFamily="50" charset="-127"/>
              </a:rPr>
              <a:t>n_clusters</a:t>
            </a:r>
            <a:r>
              <a:rPr lang="en-US" altLang="ko-KR" sz="1100" dirty="0">
                <a:solidFill>
                  <a:schemeClr val="tx1"/>
                </a:solidFill>
                <a:latin typeface="나눔스퀘어_ac Bold" panose="020B0600000101010101" pitchFamily="50" charset="-127"/>
                <a:ea typeface="나눔스퀘어_ac Bold" panose="020B0600000101010101" pitchFamily="50" charset="-127"/>
              </a:rPr>
              <a:t>` specifies the number of clusters.</a:t>
            </a:r>
          </a:p>
          <a:p>
            <a:endParaRPr lang="en-US" altLang="ko-KR" sz="1100" dirty="0">
              <a:solidFill>
                <a:schemeClr val="tx1"/>
              </a:solidFill>
              <a:latin typeface="나눔스퀘어_ac Bold" panose="020B0600000101010101" pitchFamily="50" charset="-127"/>
              <a:ea typeface="나눔스퀘어_ac Bold" panose="020B0600000101010101" pitchFamily="50" charset="-127"/>
            </a:endParaRPr>
          </a:p>
          <a:p>
            <a:r>
              <a:rPr lang="en-US" altLang="ko-KR" sz="1100" dirty="0">
                <a:solidFill>
                  <a:schemeClr val="tx1"/>
                </a:solidFill>
                <a:latin typeface="나눔스퀘어_ac Bold" panose="020B0600000101010101" pitchFamily="50" charset="-127"/>
                <a:ea typeface="나눔스퀘어_ac Bold" panose="020B0600000101010101" pitchFamily="50" charset="-127"/>
              </a:rPr>
              <a:t>After clustering, the `</a:t>
            </a:r>
            <a:r>
              <a:rPr lang="en-US" altLang="ko-KR" sz="1100" dirty="0" err="1">
                <a:solidFill>
                  <a:schemeClr val="tx1"/>
                </a:solidFill>
                <a:latin typeface="나눔스퀘어_ac Bold" panose="020B0600000101010101" pitchFamily="50" charset="-127"/>
                <a:ea typeface="나눔스퀘어_ac Bold" panose="020B0600000101010101" pitchFamily="50" charset="-127"/>
              </a:rPr>
              <a:t>get_top_features_cluster</a:t>
            </a:r>
            <a:r>
              <a:rPr lang="en-US" altLang="ko-KR" sz="1100" dirty="0">
                <a:solidFill>
                  <a:schemeClr val="tx1"/>
                </a:solidFill>
                <a:latin typeface="나눔스퀘어_ac Bold" panose="020B0600000101010101" pitchFamily="50" charset="-127"/>
                <a:ea typeface="나눔스퀘어_ac Bold" panose="020B0600000101010101" pitchFamily="50" charset="-127"/>
              </a:rPr>
              <a:t>` function was utilized to extract pivotal words from each cluster, facilitating a deeper understanding of their unique characteristics.</a:t>
            </a:r>
          </a:p>
        </p:txBody>
      </p:sp>
      <p:sp>
        <p:nvSpPr>
          <p:cNvPr id="23" name="직사각형 22">
            <a:extLst>
              <a:ext uri="{FF2B5EF4-FFF2-40B4-BE49-F238E27FC236}">
                <a16:creationId xmlns:a16="http://schemas.microsoft.com/office/drawing/2014/main" id="{25A19D99-EE04-273B-7183-2DE30B62C412}"/>
              </a:ext>
            </a:extLst>
          </p:cNvPr>
          <p:cNvSpPr/>
          <p:nvPr/>
        </p:nvSpPr>
        <p:spPr>
          <a:xfrm>
            <a:off x="0" y="578818"/>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latinLnBrk="1">
              <a:lnSpc>
                <a:spcPct val="107000"/>
              </a:lnSpc>
              <a:spcAft>
                <a:spcPts val="800"/>
              </a:spcAft>
            </a:pP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Study used K-Means clustering, utilizing TF-IDF vectorization to represent reviews numerically based on word importance. </a:t>
            </a:r>
            <a:r>
              <a:rPr lang="en-US" altLang="ko-KR" sz="1200" dirty="0">
                <a:solidFill>
                  <a:schemeClr val="tx1"/>
                </a:solidFill>
                <a:latin typeface="나눔스퀘어_ac Bold" panose="020B0600000101010101" pitchFamily="50" charset="-127"/>
                <a:ea typeface="나눔스퀘어_ac Bold" panose="020B0600000101010101" pitchFamily="50" charset="-127"/>
              </a:rPr>
              <a:t>Clustering analyzed reviews with ratings 1 or 2 and 4 or 5, revealing strengths, weaknesses, and sentiments for product improvement. </a:t>
            </a:r>
            <a:endPar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pic>
        <p:nvPicPr>
          <p:cNvPr id="6" name="그림 5">
            <a:extLst>
              <a:ext uri="{FF2B5EF4-FFF2-40B4-BE49-F238E27FC236}">
                <a16:creationId xmlns:a16="http://schemas.microsoft.com/office/drawing/2014/main" id="{F27C8F9C-43E1-7575-7928-E43FB5E6CB33}"/>
              </a:ext>
            </a:extLst>
          </p:cNvPr>
          <p:cNvPicPr>
            <a:picLocks noChangeAspect="1"/>
          </p:cNvPicPr>
          <p:nvPr/>
        </p:nvPicPr>
        <p:blipFill rotWithShape="1">
          <a:blip r:embed="rId3">
            <a:extLst>
              <a:ext uri="{28A0092B-C50C-407E-A947-70E740481C1C}">
                <a14:useLocalDpi xmlns:a14="http://schemas.microsoft.com/office/drawing/2010/main" val="0"/>
              </a:ext>
            </a:extLst>
          </a:blip>
          <a:srcRect l="1765"/>
          <a:stretch/>
        </p:blipFill>
        <p:spPr>
          <a:xfrm>
            <a:off x="207198" y="1852849"/>
            <a:ext cx="2947827" cy="552527"/>
          </a:xfrm>
          <a:prstGeom prst="rect">
            <a:avLst/>
          </a:prstGeom>
        </p:spPr>
      </p:pic>
      <p:pic>
        <p:nvPicPr>
          <p:cNvPr id="9" name="그림 8" descr="텍스트, 폰트, 스크린샷, 라인이(가) 표시된 사진&#10;&#10;자동 생성된 설명">
            <a:extLst>
              <a:ext uri="{FF2B5EF4-FFF2-40B4-BE49-F238E27FC236}">
                <a16:creationId xmlns:a16="http://schemas.microsoft.com/office/drawing/2014/main" id="{94F264DD-013A-969E-B1FA-0281DF3BC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33" y="2341128"/>
            <a:ext cx="3778385" cy="762005"/>
          </a:xfrm>
          <a:prstGeom prst="rect">
            <a:avLst/>
          </a:prstGeom>
        </p:spPr>
      </p:pic>
      <p:pic>
        <p:nvPicPr>
          <p:cNvPr id="14" name="그림 13">
            <a:extLst>
              <a:ext uri="{FF2B5EF4-FFF2-40B4-BE49-F238E27FC236}">
                <a16:creationId xmlns:a16="http://schemas.microsoft.com/office/drawing/2014/main" id="{445B5A27-EFA8-0078-13EF-2DDDB7857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198" y="3134290"/>
            <a:ext cx="3753220" cy="409632"/>
          </a:xfrm>
          <a:prstGeom prst="rect">
            <a:avLst/>
          </a:prstGeom>
        </p:spPr>
      </p:pic>
      <p:sp>
        <p:nvSpPr>
          <p:cNvPr id="24" name="직사각형 23">
            <a:extLst>
              <a:ext uri="{FF2B5EF4-FFF2-40B4-BE49-F238E27FC236}">
                <a16:creationId xmlns:a16="http://schemas.microsoft.com/office/drawing/2014/main" id="{93D90960-9E84-82E3-0D11-9D0E4C9433CE}"/>
              </a:ext>
            </a:extLst>
          </p:cNvPr>
          <p:cNvSpPr/>
          <p:nvPr/>
        </p:nvSpPr>
        <p:spPr>
          <a:xfrm>
            <a:off x="146604" y="3734782"/>
            <a:ext cx="8815363" cy="1238361"/>
          </a:xfrm>
          <a:prstGeom prst="rect">
            <a:avLst/>
          </a:prstGeom>
          <a:solidFill>
            <a:schemeClr val="accent4">
              <a:lumMod val="20000"/>
              <a:lumOff val="80000"/>
            </a:schemeClr>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나눔스퀘어_ac Bold" panose="020B0600000101010101" pitchFamily="50" charset="-127"/>
                <a:ea typeface="나눔스퀘어_ac Bold" panose="020B0600000101010101" pitchFamily="50" charset="-127"/>
              </a:rPr>
              <a:t>Clustering analyzed </a:t>
            </a:r>
            <a:r>
              <a:rPr lang="en-US" altLang="ko-KR" sz="1200" dirty="0">
                <a:solidFill>
                  <a:srgbClr val="C00000"/>
                </a:solidFill>
                <a:latin typeface="나눔스퀘어_ac ExtraBold" panose="020B0600000101010101" pitchFamily="50" charset="-127"/>
                <a:ea typeface="나눔스퀘어_ac ExtraBold" panose="020B0600000101010101" pitchFamily="50" charset="-127"/>
              </a:rPr>
              <a:t>reviews with ratings 1 or 2 and 4 or 5</a:t>
            </a:r>
            <a:r>
              <a:rPr lang="en-US" altLang="ko-KR" sz="1200" dirty="0">
                <a:solidFill>
                  <a:schemeClr val="tx1"/>
                </a:solidFill>
                <a:latin typeface="나눔스퀘어_ac Bold" panose="020B0600000101010101" pitchFamily="50" charset="-127"/>
                <a:ea typeface="나눔스퀘어_ac Bold" panose="020B0600000101010101" pitchFamily="50" charset="-127"/>
              </a:rPr>
              <a:t>,</a:t>
            </a:r>
          </a:p>
          <a:p>
            <a:pPr algn="ctr"/>
            <a:r>
              <a:rPr lang="en-US" altLang="ko-KR" sz="1200" dirty="0">
                <a:solidFill>
                  <a:schemeClr val="tx1"/>
                </a:solidFill>
                <a:latin typeface="나눔스퀘어_ac Bold" panose="020B0600000101010101" pitchFamily="50" charset="-127"/>
                <a:ea typeface="나눔스퀘어_ac Bold" panose="020B0600000101010101" pitchFamily="50" charset="-127"/>
              </a:rPr>
              <a:t>revealing strengths, weaknesses for product improvement.</a:t>
            </a:r>
          </a:p>
          <a:p>
            <a:pPr algn="ctr"/>
            <a:r>
              <a:rPr lang="en-US" altLang="ko-KR" sz="1200" dirty="0">
                <a:solidFill>
                  <a:schemeClr val="tx1"/>
                </a:solidFill>
                <a:latin typeface="나눔스퀘어_ac Bold" panose="020B0600000101010101" pitchFamily="50" charset="-127"/>
                <a:ea typeface="나눔스퀘어_ac Bold" panose="020B0600000101010101" pitchFamily="50" charset="-127"/>
              </a:rPr>
              <a:t>By identifying distinctive words and topics, businesses gained insights into diverse customer opinions,</a:t>
            </a:r>
          </a:p>
          <a:p>
            <a:pPr algn="ctr"/>
            <a:r>
              <a:rPr lang="en-US" altLang="ko-KR" sz="1200" dirty="0">
                <a:solidFill>
                  <a:schemeClr val="tx1"/>
                </a:solidFill>
                <a:latin typeface="나눔스퀘어_ac Bold" panose="020B0600000101010101" pitchFamily="50" charset="-127"/>
                <a:ea typeface="나눔스퀘어_ac Bold" panose="020B0600000101010101" pitchFamily="50" charset="-127"/>
              </a:rPr>
              <a:t>enhancing products across different rating ranges.</a:t>
            </a:r>
          </a:p>
          <a:p>
            <a:pPr algn="ctr"/>
            <a:r>
              <a:rPr lang="en-US" altLang="ko-KR" sz="1200" dirty="0">
                <a:solidFill>
                  <a:schemeClr val="tx1"/>
                </a:solidFill>
                <a:latin typeface="나눔스퀘어_ac Bold" panose="020B0600000101010101" pitchFamily="50" charset="-127"/>
                <a:ea typeface="나눔스퀘어_ac Bold" panose="020B0600000101010101" pitchFamily="50" charset="-127"/>
              </a:rPr>
              <a:t>This approach provided a nuanced understanding of customer feedback.</a:t>
            </a:r>
          </a:p>
        </p:txBody>
      </p:sp>
    </p:spTree>
    <p:extLst>
      <p:ext uri="{BB962C8B-B14F-4D97-AF65-F5344CB8AC3E}">
        <p14:creationId xmlns:p14="http://schemas.microsoft.com/office/powerpoint/2010/main" val="1664970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2820" y="6769"/>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[Analysis Result] Sentiment Analysis</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sp>
        <p:nvSpPr>
          <p:cNvPr id="23" name="직사각형 22">
            <a:extLst>
              <a:ext uri="{FF2B5EF4-FFF2-40B4-BE49-F238E27FC236}">
                <a16:creationId xmlns:a16="http://schemas.microsoft.com/office/drawing/2014/main" id="{25A19D99-EE04-273B-7183-2DE30B62C412}"/>
              </a:ext>
            </a:extLst>
          </p:cNvPr>
          <p:cNvSpPr/>
          <p:nvPr/>
        </p:nvSpPr>
        <p:spPr>
          <a:xfrm>
            <a:off x="0" y="578818"/>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a:lnSpc>
                <a:spcPct val="107000"/>
              </a:lnSpc>
              <a:spcAft>
                <a:spcPts val="800"/>
              </a:spcAft>
            </a:pP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Based on the sentiment analysis results, the average sentiment score for our company is -0.0572, significantly lower compared to competitors. This indicates that our product is perceived much more negatively by customers in comparison to competitors. Therefore, it is crucial to improve products.</a:t>
            </a:r>
          </a:p>
        </p:txBody>
      </p:sp>
      <p:grpSp>
        <p:nvGrpSpPr>
          <p:cNvPr id="10" name="그룹 9">
            <a:extLst>
              <a:ext uri="{FF2B5EF4-FFF2-40B4-BE49-F238E27FC236}">
                <a16:creationId xmlns:a16="http://schemas.microsoft.com/office/drawing/2014/main" id="{7AC8DB59-D226-08CF-BD1D-DA06837B5F7A}"/>
              </a:ext>
            </a:extLst>
          </p:cNvPr>
          <p:cNvGrpSpPr/>
          <p:nvPr/>
        </p:nvGrpSpPr>
        <p:grpSpPr>
          <a:xfrm>
            <a:off x="5851948" y="1266550"/>
            <a:ext cx="3094924" cy="3698716"/>
            <a:chOff x="96462" y="1279684"/>
            <a:chExt cx="3094924" cy="3698716"/>
          </a:xfrm>
        </p:grpSpPr>
        <p:sp>
          <p:nvSpPr>
            <p:cNvPr id="36" name="직사각형 35">
              <a:extLst>
                <a:ext uri="{FF2B5EF4-FFF2-40B4-BE49-F238E27FC236}">
                  <a16:creationId xmlns:a16="http://schemas.microsoft.com/office/drawing/2014/main" id="{70876E69-5EE2-5A87-A5FA-72F2872B3EC4}"/>
                </a:ext>
              </a:extLst>
            </p:cNvPr>
            <p:cNvSpPr/>
            <p:nvPr/>
          </p:nvSpPr>
          <p:spPr>
            <a:xfrm>
              <a:off x="179709" y="1279684"/>
              <a:ext cx="3011677" cy="377248"/>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The need for improvement</a:t>
              </a:r>
            </a:p>
          </p:txBody>
        </p:sp>
        <p:sp>
          <p:nvSpPr>
            <p:cNvPr id="38" name="이등변 삼각형 37">
              <a:extLst>
                <a:ext uri="{FF2B5EF4-FFF2-40B4-BE49-F238E27FC236}">
                  <a16:creationId xmlns:a16="http://schemas.microsoft.com/office/drawing/2014/main" id="{4F2835EF-4AEB-3799-66D8-AB6963A2A3D6}"/>
                </a:ext>
              </a:extLst>
            </p:cNvPr>
            <p:cNvSpPr/>
            <p:nvPr/>
          </p:nvSpPr>
          <p:spPr>
            <a:xfrm rot="10800000">
              <a:off x="96462" y="3202315"/>
              <a:ext cx="3059303" cy="673386"/>
            </a:xfrm>
            <a:prstGeom prst="triangle">
              <a:avLst>
                <a:gd name="adj" fmla="val 48945"/>
              </a:avLst>
            </a:prstGeom>
            <a:gradFill flip="none" rotWithShape="1">
              <a:gsLst>
                <a:gs pos="0">
                  <a:srgbClr val="92A1B4">
                    <a:tint val="66000"/>
                    <a:satMod val="160000"/>
                  </a:srgbClr>
                </a:gs>
                <a:gs pos="50000">
                  <a:srgbClr val="92A1B4">
                    <a:tint val="44500"/>
                    <a:satMod val="160000"/>
                  </a:srgbClr>
                </a:gs>
                <a:gs pos="100000">
                  <a:srgbClr val="92A1B4">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3F03C74F-6A15-B5E5-035B-69EF7572DC31}"/>
                </a:ext>
              </a:extLst>
            </p:cNvPr>
            <p:cNvSpPr/>
            <p:nvPr/>
          </p:nvSpPr>
          <p:spPr>
            <a:xfrm>
              <a:off x="179709" y="1754645"/>
              <a:ext cx="3011677" cy="1571886"/>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나눔스퀘어_ac Bold" panose="020B0600000101010101" pitchFamily="50" charset="-127"/>
                  <a:ea typeface="나눔스퀘어_ac Bold" panose="020B0600000101010101" pitchFamily="50" charset="-127"/>
                </a:rPr>
                <a:t>Through sentiment analysis, the average score for our company is -0.0572 (standard deviation 0.04265).</a:t>
              </a:r>
            </a:p>
            <a:p>
              <a:r>
                <a:rPr lang="en-US" altLang="ko-KR" sz="1100" dirty="0">
                  <a:solidFill>
                    <a:schemeClr val="tx1"/>
                  </a:solidFill>
                  <a:latin typeface="나눔스퀘어_ac Bold" panose="020B0600000101010101" pitchFamily="50" charset="-127"/>
                  <a:ea typeface="나눔스퀘어_ac Bold" panose="020B0600000101010101" pitchFamily="50" charset="-127"/>
                </a:rPr>
                <a:t>Comparing this to the average scores of competitors, which are -0.0517, -0.0536, and -0.0518, </a:t>
              </a:r>
              <a:r>
                <a:rPr lang="en-US" altLang="ko-KR" sz="1100" dirty="0">
                  <a:solidFill>
                    <a:srgbClr val="C00000"/>
                  </a:solidFill>
                  <a:latin typeface="나눔스퀘어_ac Bold" panose="020B0600000101010101" pitchFamily="50" charset="-127"/>
                  <a:ea typeface="나눔스퀘어_ac Bold" panose="020B0600000101010101" pitchFamily="50" charset="-127"/>
                </a:rPr>
                <a:t>our score is noticeably lower</a:t>
              </a:r>
              <a:r>
                <a:rPr lang="en-US" altLang="ko-KR" sz="1100" dirty="0">
                  <a:solidFill>
                    <a:schemeClr val="tx1"/>
                  </a:solidFill>
                  <a:latin typeface="나눔스퀘어_ac Bold" panose="020B0600000101010101" pitchFamily="50" charset="-127"/>
                  <a:ea typeface="나눔스퀘어_ac Bold" panose="020B0600000101010101" pitchFamily="50" charset="-127"/>
                </a:rPr>
                <a:t>.</a:t>
              </a:r>
            </a:p>
          </p:txBody>
        </p:sp>
        <p:sp>
          <p:nvSpPr>
            <p:cNvPr id="39" name="직사각형 38">
              <a:extLst>
                <a:ext uri="{FF2B5EF4-FFF2-40B4-BE49-F238E27FC236}">
                  <a16:creationId xmlns:a16="http://schemas.microsoft.com/office/drawing/2014/main" id="{B8AB4497-E7A4-7C3A-AC03-ECA5A1A8AAE6}"/>
                </a:ext>
              </a:extLst>
            </p:cNvPr>
            <p:cNvSpPr/>
            <p:nvPr/>
          </p:nvSpPr>
          <p:spPr>
            <a:xfrm>
              <a:off x="163348" y="3500348"/>
              <a:ext cx="3028038" cy="1478052"/>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나눔스퀘어_ac Bold" panose="020B0600000101010101" pitchFamily="50" charset="-127"/>
                  <a:ea typeface="나눔스퀘어_ac Bold" panose="020B0600000101010101" pitchFamily="50" charset="-127"/>
                </a:rPr>
                <a:t>This indicates that negative sentiments are more pronounced in customer reviews for our products.</a:t>
              </a:r>
            </a:p>
            <a:p>
              <a:r>
                <a:rPr lang="en-US" altLang="ko-KR" sz="1100" dirty="0">
                  <a:solidFill>
                    <a:srgbClr val="C00000"/>
                  </a:solidFill>
                  <a:latin typeface="나눔스퀘어_ac Bold" panose="020B0600000101010101" pitchFamily="50" charset="-127"/>
                  <a:ea typeface="나눔스퀘어_ac Bold" panose="020B0600000101010101" pitchFamily="50" charset="-127"/>
                </a:rPr>
                <a:t>Therefore, it further emphasizes the necessity for product improvement through this project.</a:t>
              </a:r>
            </a:p>
          </p:txBody>
        </p:sp>
      </p:grpSp>
      <p:grpSp>
        <p:nvGrpSpPr>
          <p:cNvPr id="11" name="그룹 10">
            <a:extLst>
              <a:ext uri="{FF2B5EF4-FFF2-40B4-BE49-F238E27FC236}">
                <a16:creationId xmlns:a16="http://schemas.microsoft.com/office/drawing/2014/main" id="{7A44E498-3913-429F-B797-75CFB5080358}"/>
              </a:ext>
            </a:extLst>
          </p:cNvPr>
          <p:cNvGrpSpPr/>
          <p:nvPr/>
        </p:nvGrpSpPr>
        <p:grpSpPr>
          <a:xfrm>
            <a:off x="166756" y="1217302"/>
            <a:ext cx="5621198" cy="3761098"/>
            <a:chOff x="3343093" y="1217302"/>
            <a:chExt cx="5621198" cy="3761098"/>
          </a:xfrm>
        </p:grpSpPr>
        <p:pic>
          <p:nvPicPr>
            <p:cNvPr id="34" name="그림 33">
              <a:extLst>
                <a:ext uri="{FF2B5EF4-FFF2-40B4-BE49-F238E27FC236}">
                  <a16:creationId xmlns:a16="http://schemas.microsoft.com/office/drawing/2014/main" id="{53BEB627-7DD3-2A58-1311-F83210581DB3}"/>
                </a:ext>
              </a:extLst>
            </p:cNvPr>
            <p:cNvPicPr>
              <a:picLocks noChangeAspect="1"/>
            </p:cNvPicPr>
            <p:nvPr/>
          </p:nvPicPr>
          <p:blipFill>
            <a:blip r:embed="rId3"/>
            <a:stretch>
              <a:fillRect/>
            </a:stretch>
          </p:blipFill>
          <p:spPr>
            <a:xfrm>
              <a:off x="3343093" y="1217302"/>
              <a:ext cx="5621198" cy="1103533"/>
            </a:xfrm>
            <a:prstGeom prst="rect">
              <a:avLst/>
            </a:prstGeom>
          </p:spPr>
        </p:pic>
        <p:sp>
          <p:nvSpPr>
            <p:cNvPr id="35" name="직사각형 34">
              <a:extLst>
                <a:ext uri="{FF2B5EF4-FFF2-40B4-BE49-F238E27FC236}">
                  <a16:creationId xmlns:a16="http://schemas.microsoft.com/office/drawing/2014/main" id="{B4C0FEF7-D093-7CA6-22F5-20E58327CB98}"/>
                </a:ext>
              </a:extLst>
            </p:cNvPr>
            <p:cNvSpPr/>
            <p:nvPr/>
          </p:nvSpPr>
          <p:spPr>
            <a:xfrm>
              <a:off x="3356855" y="2391954"/>
              <a:ext cx="5581074" cy="2586446"/>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sz="1200" i="1" dirty="0">
                <a:solidFill>
                  <a:schemeClr val="tx1"/>
                </a:solidFill>
                <a:latin typeface="나눔스퀘어_ac Bold" panose="020B0600000101010101" pitchFamily="50" charset="-127"/>
                <a:ea typeface="나눔스퀘어_ac Bold" panose="020B0600000101010101" pitchFamily="50" charset="-127"/>
              </a:endParaRPr>
            </a:p>
          </p:txBody>
        </p:sp>
        <p:pic>
          <p:nvPicPr>
            <p:cNvPr id="2054" name="Picture 6">
              <a:extLst>
                <a:ext uri="{FF2B5EF4-FFF2-40B4-BE49-F238E27FC236}">
                  <a16:creationId xmlns:a16="http://schemas.microsoft.com/office/drawing/2014/main" id="{538D0BB4-C24A-18F6-2254-B087896DC8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4988"/>
            <a:stretch/>
          </p:blipFill>
          <p:spPr bwMode="auto">
            <a:xfrm>
              <a:off x="3373221" y="2729905"/>
              <a:ext cx="1826816" cy="9161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5FC0733F-EB27-5794-A221-F2CF009C6C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47" b="90007"/>
            <a:stretch/>
          </p:blipFill>
          <p:spPr bwMode="auto">
            <a:xfrm>
              <a:off x="5264031" y="2729905"/>
              <a:ext cx="1811432" cy="9223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9EE93E9E-6E29-D372-F213-86478B3EA7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923" b="85031"/>
            <a:stretch/>
          </p:blipFill>
          <p:spPr bwMode="auto">
            <a:xfrm>
              <a:off x="7125514" y="2729905"/>
              <a:ext cx="1804102" cy="9223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63B6F699-768D-6902-284B-051B61B6AB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968" b="79982"/>
            <a:stretch/>
          </p:blipFill>
          <p:spPr bwMode="auto">
            <a:xfrm>
              <a:off x="4294320" y="3939878"/>
              <a:ext cx="1811432" cy="9230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54E17044-5A77-90CE-6768-79ED4708B5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910" b="74975"/>
            <a:stretch/>
          </p:blipFill>
          <p:spPr bwMode="auto">
            <a:xfrm>
              <a:off x="6169747" y="3939878"/>
              <a:ext cx="1811432" cy="9349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9CF29E54-2F7B-5DDB-D005-7FBB1EDC64FA}"/>
                </a:ext>
              </a:extLst>
            </p:cNvPr>
            <p:cNvSpPr/>
            <p:nvPr/>
          </p:nvSpPr>
          <p:spPr>
            <a:xfrm>
              <a:off x="3373221" y="2513309"/>
              <a:ext cx="1813756" cy="170006"/>
            </a:xfrm>
            <a:prstGeom prst="rect">
              <a:avLst/>
            </a:prstGeom>
            <a:solidFill>
              <a:srgbClr val="92A1B4"/>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700" dirty="0">
                  <a:latin typeface="나눔스퀘어_ac Bold" panose="020B0600000101010101" pitchFamily="50" charset="-127"/>
                  <a:ea typeface="나눔스퀘어_ac Bold" panose="020B0600000101010101" pitchFamily="50" charset="-127"/>
                </a:rPr>
                <a:t>Star 1 Review</a:t>
              </a:r>
            </a:p>
          </p:txBody>
        </p:sp>
        <p:sp>
          <p:nvSpPr>
            <p:cNvPr id="24" name="직사각형 23">
              <a:extLst>
                <a:ext uri="{FF2B5EF4-FFF2-40B4-BE49-F238E27FC236}">
                  <a16:creationId xmlns:a16="http://schemas.microsoft.com/office/drawing/2014/main" id="{4AACEA41-84DB-443B-8291-90BE53FD4C03}"/>
                </a:ext>
              </a:extLst>
            </p:cNvPr>
            <p:cNvSpPr/>
            <p:nvPr/>
          </p:nvSpPr>
          <p:spPr>
            <a:xfrm>
              <a:off x="5264031" y="2513309"/>
              <a:ext cx="1811431" cy="169788"/>
            </a:xfrm>
            <a:prstGeom prst="rect">
              <a:avLst/>
            </a:prstGeom>
            <a:solidFill>
              <a:srgbClr val="92A1B4"/>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700" dirty="0">
                  <a:latin typeface="나눔스퀘어_ac Bold" panose="020B0600000101010101" pitchFamily="50" charset="-127"/>
                  <a:ea typeface="나눔스퀘어_ac Bold" panose="020B0600000101010101" pitchFamily="50" charset="-127"/>
                </a:rPr>
                <a:t>Star 2 Review</a:t>
              </a:r>
            </a:p>
          </p:txBody>
        </p:sp>
        <p:sp>
          <p:nvSpPr>
            <p:cNvPr id="25" name="직사각형 24">
              <a:extLst>
                <a:ext uri="{FF2B5EF4-FFF2-40B4-BE49-F238E27FC236}">
                  <a16:creationId xmlns:a16="http://schemas.microsoft.com/office/drawing/2014/main" id="{8D34C32A-0A93-34CE-8B3C-4F59D525CE90}"/>
                </a:ext>
              </a:extLst>
            </p:cNvPr>
            <p:cNvSpPr/>
            <p:nvPr/>
          </p:nvSpPr>
          <p:spPr>
            <a:xfrm>
              <a:off x="7126498" y="2513309"/>
              <a:ext cx="1811431" cy="169788"/>
            </a:xfrm>
            <a:prstGeom prst="rect">
              <a:avLst/>
            </a:prstGeom>
            <a:solidFill>
              <a:srgbClr val="92A1B4"/>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700" dirty="0">
                  <a:latin typeface="나눔스퀘어_ac Bold" panose="020B0600000101010101" pitchFamily="50" charset="-127"/>
                  <a:ea typeface="나눔스퀘어_ac Bold" panose="020B0600000101010101" pitchFamily="50" charset="-127"/>
                </a:rPr>
                <a:t>Star 3 Review</a:t>
              </a:r>
            </a:p>
          </p:txBody>
        </p:sp>
        <p:sp>
          <p:nvSpPr>
            <p:cNvPr id="26" name="직사각형 25">
              <a:extLst>
                <a:ext uri="{FF2B5EF4-FFF2-40B4-BE49-F238E27FC236}">
                  <a16:creationId xmlns:a16="http://schemas.microsoft.com/office/drawing/2014/main" id="{64E703A4-E415-23A1-133B-23B1BABB24F0}"/>
                </a:ext>
              </a:extLst>
            </p:cNvPr>
            <p:cNvSpPr/>
            <p:nvPr/>
          </p:nvSpPr>
          <p:spPr>
            <a:xfrm>
              <a:off x="4281260" y="3717206"/>
              <a:ext cx="1811431" cy="169788"/>
            </a:xfrm>
            <a:prstGeom prst="rect">
              <a:avLst/>
            </a:prstGeom>
            <a:solidFill>
              <a:srgbClr val="92A1B4"/>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700" dirty="0">
                  <a:latin typeface="나눔스퀘어_ac Bold" panose="020B0600000101010101" pitchFamily="50" charset="-127"/>
                  <a:ea typeface="나눔스퀘어_ac Bold" panose="020B0600000101010101" pitchFamily="50" charset="-127"/>
                </a:rPr>
                <a:t>Star 4 Review</a:t>
              </a:r>
            </a:p>
          </p:txBody>
        </p:sp>
        <p:sp>
          <p:nvSpPr>
            <p:cNvPr id="27" name="직사각형 26">
              <a:extLst>
                <a:ext uri="{FF2B5EF4-FFF2-40B4-BE49-F238E27FC236}">
                  <a16:creationId xmlns:a16="http://schemas.microsoft.com/office/drawing/2014/main" id="{C5401969-5257-E20A-8ACC-5C9FACFE7880}"/>
                </a:ext>
              </a:extLst>
            </p:cNvPr>
            <p:cNvSpPr/>
            <p:nvPr/>
          </p:nvSpPr>
          <p:spPr>
            <a:xfrm>
              <a:off x="6169748" y="3717206"/>
              <a:ext cx="1811431" cy="169788"/>
            </a:xfrm>
            <a:prstGeom prst="rect">
              <a:avLst/>
            </a:prstGeom>
            <a:solidFill>
              <a:srgbClr val="92A1B4"/>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700" dirty="0">
                  <a:latin typeface="나눔스퀘어_ac Bold" panose="020B0600000101010101" pitchFamily="50" charset="-127"/>
                  <a:ea typeface="나눔스퀘어_ac Bold" panose="020B0600000101010101" pitchFamily="50" charset="-127"/>
                </a:rPr>
                <a:t>Star 5 Review</a:t>
              </a:r>
            </a:p>
          </p:txBody>
        </p:sp>
      </p:grpSp>
      <p:sp>
        <p:nvSpPr>
          <p:cNvPr id="4" name="직사각형 3">
            <a:extLst>
              <a:ext uri="{FF2B5EF4-FFF2-40B4-BE49-F238E27FC236}">
                <a16:creationId xmlns:a16="http://schemas.microsoft.com/office/drawing/2014/main" id="{7E047C90-4BEB-0D58-EF22-5100E0182A24}"/>
              </a:ext>
            </a:extLst>
          </p:cNvPr>
          <p:cNvSpPr/>
          <p:nvPr/>
        </p:nvSpPr>
        <p:spPr>
          <a:xfrm>
            <a:off x="0" y="460875"/>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5" name="직사각형 4">
            <a:extLst>
              <a:ext uri="{FF2B5EF4-FFF2-40B4-BE49-F238E27FC236}">
                <a16:creationId xmlns:a16="http://schemas.microsoft.com/office/drawing/2014/main" id="{7F7CA895-1AC2-AFB1-DCFC-A1D91C9A7C7D}"/>
              </a:ext>
            </a:extLst>
          </p:cNvPr>
          <p:cNvSpPr/>
          <p:nvPr/>
        </p:nvSpPr>
        <p:spPr>
          <a:xfrm>
            <a:off x="0" y="501251"/>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684666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[Analysis Result] Clustering</a:t>
            </a:r>
            <a:r>
              <a:rPr lang="ko-KR" altLang="en-US" sz="1400" dirty="0">
                <a:solidFill>
                  <a:schemeClr val="tx1"/>
                </a:solidFill>
                <a:latin typeface="나눔스퀘어_ac ExtraBold" panose="020B0600000101010101" pitchFamily="50" charset="-127"/>
                <a:ea typeface="나눔스퀘어_ac ExtraBold" panose="020B0600000101010101" pitchFamily="50" charset="-127"/>
              </a:rPr>
              <a:t> </a:t>
            </a:r>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Analysis</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graphicFrame>
        <p:nvGraphicFramePr>
          <p:cNvPr id="6" name="표 5">
            <a:extLst>
              <a:ext uri="{FF2B5EF4-FFF2-40B4-BE49-F238E27FC236}">
                <a16:creationId xmlns:a16="http://schemas.microsoft.com/office/drawing/2014/main" id="{C0241091-1683-7CB7-D1C4-C65D59972383}"/>
              </a:ext>
            </a:extLst>
          </p:cNvPr>
          <p:cNvGraphicFramePr>
            <a:graphicFrameLocks noGrp="1"/>
          </p:cNvGraphicFramePr>
          <p:nvPr>
            <p:extLst>
              <p:ext uri="{D42A27DB-BD31-4B8C-83A1-F6EECF244321}">
                <p14:modId xmlns:p14="http://schemas.microsoft.com/office/powerpoint/2010/main" val="3592206352"/>
              </p:ext>
            </p:extLst>
          </p:nvPr>
        </p:nvGraphicFramePr>
        <p:xfrm>
          <a:off x="189090" y="1350580"/>
          <a:ext cx="8763000" cy="3701844"/>
        </p:xfrm>
        <a:graphic>
          <a:graphicData uri="http://schemas.openxmlformats.org/drawingml/2006/table">
            <a:tbl>
              <a:tblPr>
                <a:tableStyleId>{5C22544A-7EE6-4342-B048-85BDC9FD1C3A}</a:tableStyleId>
              </a:tblPr>
              <a:tblGrid>
                <a:gridCol w="256067">
                  <a:extLst>
                    <a:ext uri="{9D8B030D-6E8A-4147-A177-3AD203B41FA5}">
                      <a16:colId xmlns:a16="http://schemas.microsoft.com/office/drawing/2014/main" val="2142914261"/>
                    </a:ext>
                  </a:extLst>
                </a:gridCol>
                <a:gridCol w="297712">
                  <a:extLst>
                    <a:ext uri="{9D8B030D-6E8A-4147-A177-3AD203B41FA5}">
                      <a16:colId xmlns:a16="http://schemas.microsoft.com/office/drawing/2014/main" val="904892138"/>
                    </a:ext>
                  </a:extLst>
                </a:gridCol>
                <a:gridCol w="446568">
                  <a:extLst>
                    <a:ext uri="{9D8B030D-6E8A-4147-A177-3AD203B41FA5}">
                      <a16:colId xmlns:a16="http://schemas.microsoft.com/office/drawing/2014/main" val="1021759847"/>
                    </a:ext>
                  </a:extLst>
                </a:gridCol>
                <a:gridCol w="1552353">
                  <a:extLst>
                    <a:ext uri="{9D8B030D-6E8A-4147-A177-3AD203B41FA5}">
                      <a16:colId xmlns:a16="http://schemas.microsoft.com/office/drawing/2014/main" val="3012507719"/>
                    </a:ext>
                  </a:extLst>
                </a:gridCol>
                <a:gridCol w="2775098">
                  <a:extLst>
                    <a:ext uri="{9D8B030D-6E8A-4147-A177-3AD203B41FA5}">
                      <a16:colId xmlns:a16="http://schemas.microsoft.com/office/drawing/2014/main" val="35875458"/>
                    </a:ext>
                  </a:extLst>
                </a:gridCol>
                <a:gridCol w="3435202">
                  <a:extLst>
                    <a:ext uri="{9D8B030D-6E8A-4147-A177-3AD203B41FA5}">
                      <a16:colId xmlns:a16="http://schemas.microsoft.com/office/drawing/2014/main" val="2624005625"/>
                    </a:ext>
                  </a:extLst>
                </a:gridCol>
              </a:tblGrid>
              <a:tr h="159704">
                <a:tc gridSpan="3">
                  <a:txBody>
                    <a:bodyPr/>
                    <a:lstStyle/>
                    <a:p>
                      <a:pPr algn="ctr"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hMerge="1">
                  <a:txBody>
                    <a:bodyPr/>
                    <a:lstStyle/>
                    <a:p>
                      <a:pPr algn="ctr"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hMerge="1">
                  <a:txBody>
                    <a:bodyPr/>
                    <a:lstStyle/>
                    <a:p>
                      <a:pPr algn="ctr"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a:txBody>
                    <a:bodyPr/>
                    <a:lstStyle/>
                    <a:p>
                      <a:pPr algn="ctr" fontAlgn="ct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cluster</a:t>
                      </a: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a:txBody>
                    <a:bodyPr/>
                    <a:lstStyle/>
                    <a:p>
                      <a:pPr algn="ctr" fontAlgn="ct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Analysis</a:t>
                      </a:r>
                      <a:r>
                        <a:rPr lang="ko-KR" altLang="en-US"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 </a:t>
                      </a: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Result</a:t>
                      </a:r>
                      <a:endParaRPr lang="ko-KR" altLang="en-US"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a:txBody>
                    <a:bodyPr/>
                    <a:lstStyle/>
                    <a:p>
                      <a:pPr algn="ctr" fontAlgn="ct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Insight</a:t>
                      </a:r>
                      <a:endParaRPr lang="ko-KR" altLang="en-US"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extLst>
                  <a:ext uri="{0D108BD9-81ED-4DB2-BD59-A6C34878D82A}">
                    <a16:rowId xmlns:a16="http://schemas.microsoft.com/office/drawing/2014/main" val="329885928"/>
                  </a:ext>
                </a:extLst>
              </a:tr>
              <a:tr h="641076">
                <a:tc rowSpan="8">
                  <a:txBody>
                    <a:bodyPr/>
                    <a:lstStyle/>
                    <a:p>
                      <a:pPr algn="ctr" fontAlgn="ctr"/>
                      <a:r>
                        <a:rPr lang="en-US" sz="1000" u="none" strike="noStrike" dirty="0">
                          <a:effectLst/>
                          <a:latin typeface="나눔스퀘어_ac ExtraBold" panose="020B0600000101010101" pitchFamily="50" charset="-127"/>
                          <a:ea typeface="나눔스퀘어_ac ExtraBold" panose="020B0600000101010101" pitchFamily="50" charset="-127"/>
                        </a:rPr>
                        <a:t>product</a:t>
                      </a:r>
                      <a:endParaRPr lang="en-US" sz="10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vert="wordArtVertRtl"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1B4"/>
                    </a:solidFill>
                  </a:tcPr>
                </a:tc>
                <a:tc rowSpan="4">
                  <a:txBody>
                    <a:bodyPr/>
                    <a:lstStyle/>
                    <a:p>
                      <a:pPr algn="ctr" fontAlgn="ctr"/>
                      <a:r>
                        <a:rPr lang="en-US" altLang="ko-KR" sz="1000" u="none" strike="noStrike" dirty="0">
                          <a:effectLst/>
                          <a:latin typeface="나눔스퀘어_ac ExtraBold" panose="020B0600000101010101" pitchFamily="50" charset="-127"/>
                          <a:ea typeface="나눔스퀘어_ac ExtraBold" panose="020B0600000101010101" pitchFamily="50" charset="-127"/>
                        </a:rPr>
                        <a:t>Filling</a:t>
                      </a:r>
                      <a:endParaRPr lang="ko-KR" altLang="en-US" sz="10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vert="wordArtVertRtl"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1B4"/>
                    </a:solidFill>
                  </a:tcPr>
                </a:tc>
                <a:tc>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Dong</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won F&amp;B</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1-2] </a:t>
                      </a:r>
                      <a:r>
                        <a:rPr lang="ko-KR" altLang="en-US" sz="800" u="none" strike="noStrike" dirty="0">
                          <a:effectLst/>
                          <a:latin typeface="나눔스퀘어_ac Bold" panose="020B0600000101010101" pitchFamily="50" charset="-127"/>
                          <a:ea typeface="나눔스퀘어_ac Bold" panose="020B0600000101010101" pitchFamily="50" charset="-127"/>
                        </a:rPr>
                        <a:t>물컹물컹</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err="1">
                          <a:effectLst/>
                          <a:latin typeface="나눔스퀘어_ac Bold" panose="020B0600000101010101" pitchFamily="50" charset="-127"/>
                          <a:ea typeface="나눔스퀘어_ac Bold" panose="020B0600000101010101" pitchFamily="50" charset="-127"/>
                        </a:rPr>
                        <a:t>식감</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느낌</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떨어지다</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Although our dumplings are generously filled and meet customer needs with a substantial quantity, there is an identified issue with the dumpling filling being too mushy, leading to a compromised texture.</a:t>
                      </a:r>
                      <a:endParaRPr lang="ko-KR" altLang="en-US" sz="9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l"/>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Complaints about the filling can be categorized into ⓐ texture (mushy), ⓑ unpleasant odor, and ⓒ excessive use of strong seasonings (too salty). Therefore, there is a need to develop a filling that maintains an optimal texture and eliminates the meaty odor.</a:t>
                      </a:r>
                    </a:p>
                    <a:p>
                      <a:pPr algn="l"/>
                      <a:endPar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endParaRPr>
                    </a:p>
                    <a:p>
                      <a:pPr algn="l"/>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In contrast to competitors such as our company, </a:t>
                      </a:r>
                      <a:r>
                        <a:rPr lang="en-US" altLang="ko-KR" sz="900" b="0" i="0" kern="1200" dirty="0" err="1">
                          <a:solidFill>
                            <a:schemeClr val="dk1"/>
                          </a:solidFill>
                          <a:effectLst/>
                          <a:latin typeface="나눔스퀘어_ac Bold" panose="020B0600000101010101" pitchFamily="50" charset="-127"/>
                          <a:ea typeface="나눔스퀘어_ac Bold" panose="020B0600000101010101" pitchFamily="50" charset="-127"/>
                          <a:cs typeface="+mn-cs"/>
                        </a:rPr>
                        <a:t>Pulmuone</a:t>
                      </a: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 and </a:t>
                      </a:r>
                      <a:r>
                        <a:rPr lang="en-US" altLang="ko-KR" sz="900" b="0" i="0" kern="1200" dirty="0" err="1">
                          <a:solidFill>
                            <a:schemeClr val="dk1"/>
                          </a:solidFill>
                          <a:effectLst/>
                          <a:latin typeface="나눔스퀘어_ac Bold" panose="020B0600000101010101" pitchFamily="50" charset="-127"/>
                          <a:ea typeface="나눔스퀘어_ac Bold" panose="020B0600000101010101" pitchFamily="50" charset="-127"/>
                          <a:cs typeface="+mn-cs"/>
                        </a:rPr>
                        <a:t>Haitai</a:t>
                      </a: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 CJ does not seem to have negative evaluations regarding the dumpling filling. CJ adopts a processing method of 'chopping' rather than 'grinding' the filling to eliminate unpleasant odors, indicating the necessity for process R&amp;D to preserve the texture.</a:t>
                      </a: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10301090"/>
                  </a:ext>
                </a:extLst>
              </a:tr>
              <a:tr h="512981">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800" u="none" strike="noStrike" dirty="0">
                          <a:effectLst/>
                          <a:latin typeface="나눔스퀘어_ac ExtraBold" panose="020B0600000101010101" pitchFamily="50" charset="-127"/>
                          <a:ea typeface="나눔스퀘어_ac ExtraBold" panose="020B0600000101010101" pitchFamily="50" charset="-127"/>
                        </a:rPr>
                        <a:t>CJ</a:t>
                      </a:r>
                      <a:endParaRPr 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Since CJ is the only one without negative feedback on taste, it is crucial to incorporate reflections on CJ's dumpling production technique.</a:t>
                      </a:r>
                      <a:endParaRPr lang="ko-KR" altLang="en-US" sz="9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954877200"/>
                  </a:ext>
                </a:extLst>
              </a:tr>
              <a:tr h="456050">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altLang="ko-KR" sz="800" u="none" strike="noStrike" dirty="0">
                          <a:effectLst/>
                          <a:latin typeface="나눔스퀘어_ac ExtraBold" panose="020B0600000101010101" pitchFamily="50" charset="-127"/>
                          <a:ea typeface="나눔스퀘어_ac ExtraBold" panose="020B0600000101010101" pitchFamily="50" charset="-127"/>
                        </a:rPr>
                        <a:t>Pul</a:t>
                      </a:r>
                    </a:p>
                    <a:p>
                      <a:pPr algn="ctr" fontAlgn="ctr"/>
                      <a:r>
                        <a:rPr lang="en-US" altLang="ko-KR" sz="800" u="none" strike="noStrike" dirty="0">
                          <a:effectLst/>
                          <a:latin typeface="나눔스퀘어_ac ExtraBold" panose="020B0600000101010101" pitchFamily="50" charset="-127"/>
                          <a:ea typeface="나눔스퀘어_ac ExtraBold" panose="020B0600000101010101" pitchFamily="50" charset="-127"/>
                        </a:rPr>
                        <a:t>Mu</a:t>
                      </a:r>
                    </a:p>
                    <a:p>
                      <a:pPr algn="ctr" fontAlgn="ctr"/>
                      <a:r>
                        <a:rPr lang="en-US" altLang="ko-KR" sz="800" u="none" strike="noStrike" dirty="0">
                          <a:effectLst/>
                          <a:latin typeface="나눔스퀘어_ac ExtraBold" panose="020B0600000101010101" pitchFamily="50" charset="-127"/>
                          <a:ea typeface="나눔스퀘어_ac ExtraBold" panose="020B0600000101010101" pitchFamily="50" charset="-127"/>
                        </a:rPr>
                        <a:t>Won</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1-1] </a:t>
                      </a:r>
                      <a:r>
                        <a:rPr lang="ko-KR" altLang="en-US" sz="800" u="none" strike="noStrike" dirty="0">
                          <a:effectLst/>
                          <a:latin typeface="나눔스퀘어_ac Bold" panose="020B0600000101010101" pitchFamily="50" charset="-127"/>
                          <a:ea typeface="나눔스퀘어_ac Bold" panose="020B0600000101010101" pitchFamily="50" charset="-127"/>
                        </a:rPr>
                        <a:t>별로</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느끼하다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맛없다</a:t>
                      </a:r>
                      <a:br>
                        <a:rPr lang="ko-KR" altLang="en-US" sz="800" u="none" strike="noStrike" dirty="0">
                          <a:effectLst/>
                          <a:latin typeface="나눔스퀘어_ac Bold" panose="020B0600000101010101" pitchFamily="50" charset="-127"/>
                          <a:ea typeface="나눔스퀘어_ac Bold" panose="020B0600000101010101" pitchFamily="50" charset="-127"/>
                        </a:rPr>
                      </a:b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1-3] </a:t>
                      </a:r>
                      <a:r>
                        <a:rPr lang="ko-KR" altLang="en-US" sz="800" u="none" strike="noStrike" dirty="0">
                          <a:effectLst/>
                          <a:latin typeface="나눔스퀘어_ac Bold" panose="020B0600000101010101" pitchFamily="50" charset="-127"/>
                          <a:ea typeface="나눔스퀘어_ac Bold" panose="020B0600000101010101" pitchFamily="50" charset="-127"/>
                        </a:rPr>
                        <a:t>짜다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고기</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냄새</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맛없다</a:t>
                      </a:r>
                      <a:br>
                        <a:rPr lang="ko-KR" altLang="en-US" sz="800" u="none" strike="noStrike" dirty="0">
                          <a:effectLst/>
                          <a:latin typeface="나눔스퀘어_ac Bold" panose="020B0600000101010101" pitchFamily="50" charset="-127"/>
                          <a:ea typeface="나눔스퀘어_ac Bold" panose="020B0600000101010101" pitchFamily="50" charset="-127"/>
                        </a:rPr>
                      </a:b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2-3] </a:t>
                      </a:r>
                      <a:r>
                        <a:rPr lang="ko-KR" altLang="en-US" sz="800" u="none" strike="noStrike" dirty="0">
                          <a:effectLst/>
                          <a:latin typeface="나눔스퀘어_ac Bold" panose="020B0600000101010101" pitchFamily="50" charset="-127"/>
                          <a:ea typeface="나눔스퀘어_ac Bold" panose="020B0600000101010101" pitchFamily="50" charset="-127"/>
                        </a:rPr>
                        <a:t>짜다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고기</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The meaty odor, greasiness, and excessive saltiness are confirmed to be compromising the taste. </a:t>
                      </a:r>
                      <a:endParaRPr lang="en-US" altLang="ko-KR" sz="9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2855417742"/>
                  </a:ext>
                </a:extLst>
              </a:tr>
              <a:tr h="581086">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altLang="ko-KR" sz="800" b="0" i="0" u="none" strike="noStrike" dirty="0" err="1">
                          <a:solidFill>
                            <a:srgbClr val="000000"/>
                          </a:solidFill>
                          <a:effectLst/>
                          <a:latin typeface="나눔스퀘어_ac ExtraBold" panose="020B0600000101010101" pitchFamily="50" charset="-127"/>
                          <a:ea typeface="나눔스퀘어_ac ExtraBold" panose="020B0600000101010101" pitchFamily="50" charset="-127"/>
                        </a:rPr>
                        <a:t>Haitai</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1-1] </a:t>
                      </a:r>
                      <a:r>
                        <a:rPr lang="ko-KR" altLang="en-US" sz="800" u="none" strike="noStrike" dirty="0">
                          <a:effectLst/>
                          <a:latin typeface="나눔스퀘어_ac Bold" panose="020B0600000101010101" pitchFamily="50" charset="-127"/>
                          <a:ea typeface="나눔스퀘어_ac Bold" panose="020B0600000101010101" pitchFamily="50" charset="-127"/>
                        </a:rPr>
                        <a:t>조미료</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강하다</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The strong seasoning is adversely affecting the overall flavor. </a:t>
                      </a:r>
                      <a:r>
                        <a:rPr lang="en-US" altLang="ko-KR" sz="900" b="0" i="0" kern="1200" dirty="0" err="1">
                          <a:solidFill>
                            <a:schemeClr val="dk1"/>
                          </a:solidFill>
                          <a:effectLst/>
                          <a:latin typeface="나눔스퀘어_ac Bold" panose="020B0600000101010101" pitchFamily="50" charset="-127"/>
                          <a:ea typeface="나눔스퀘어_ac Bold" panose="020B0600000101010101" pitchFamily="50" charset="-127"/>
                          <a:cs typeface="+mn-cs"/>
                        </a:rPr>
                        <a:t>Haitai's</a:t>
                      </a: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 dumpling products receive more reviews stating a relatively bland taste compared to other brands.</a:t>
                      </a: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2641377625"/>
                  </a:ext>
                </a:extLst>
              </a:tr>
              <a:tr h="384885">
                <a:tc vMerge="1">
                  <a:txBody>
                    <a:bodyPr/>
                    <a:lstStyle/>
                    <a:p>
                      <a:pPr latinLnBrk="1"/>
                      <a:endParaRPr lang="ko-KR" altLang="en-US"/>
                    </a:p>
                  </a:txBody>
                  <a:tcPr/>
                </a:tc>
                <a:tc rowSpan="4">
                  <a:txBody>
                    <a:bodyPr/>
                    <a:lstStyle/>
                    <a:p>
                      <a:pPr algn="ctr" fontAlgn="ctr"/>
                      <a:r>
                        <a:rPr lang="en-US" altLang="ko-KR" sz="10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Wrapper</a:t>
                      </a:r>
                      <a:endParaRPr lang="ko-KR" altLang="en-US" sz="10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vert="wordArtVertRtl"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1B4"/>
                    </a:solidFill>
                  </a:tcPr>
                </a:tc>
                <a:tc>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Dong</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won</a:t>
                      </a:r>
                      <a:r>
                        <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 </a:t>
                      </a: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F&amp;B</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1-3] </a:t>
                      </a:r>
                      <a:r>
                        <a:rPr lang="ko-KR" altLang="en-US" sz="800" u="none" strike="noStrike" dirty="0">
                          <a:effectLst/>
                          <a:latin typeface="나눔스퀘어_ac Bold" panose="020B0600000101010101" pitchFamily="50" charset="-127"/>
                          <a:ea typeface="나눔스퀘어_ac Bold" panose="020B0600000101010101" pitchFamily="50" charset="-127"/>
                        </a:rPr>
                        <a:t>만두피</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두껍다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힘들다</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The thick dumpling wrapper causes inconvenience for customers during consumption. </a:t>
                      </a:r>
                      <a:endParaRPr lang="en-US" altLang="ko-KR" sz="9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l"/>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Considering the trend of 'thin dumpling wrappers' following the success of </a:t>
                      </a:r>
                      <a:r>
                        <a:rPr lang="en-US" altLang="ko-KR" sz="900" b="0" i="0" kern="1200" dirty="0" err="1">
                          <a:solidFill>
                            <a:schemeClr val="dk1"/>
                          </a:solidFill>
                          <a:effectLst/>
                          <a:latin typeface="나눔스퀘어_ac Bold" panose="020B0600000101010101" pitchFamily="50" charset="-127"/>
                          <a:ea typeface="나눔스퀘어_ac Bold" panose="020B0600000101010101" pitchFamily="50" charset="-127"/>
                          <a:cs typeface="+mn-cs"/>
                        </a:rPr>
                        <a:t>Pulmuone's</a:t>
                      </a: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 '</a:t>
                      </a:r>
                      <a:r>
                        <a:rPr lang="en-US" altLang="ko-KR" sz="900" b="0" i="0" kern="1200" dirty="0" err="1">
                          <a:solidFill>
                            <a:schemeClr val="dk1"/>
                          </a:solidFill>
                          <a:effectLst/>
                          <a:latin typeface="나눔스퀘어_ac Bold" panose="020B0600000101010101" pitchFamily="50" charset="-127"/>
                          <a:ea typeface="나눔스퀘어_ac Bold" panose="020B0600000101010101" pitchFamily="50" charset="-127"/>
                          <a:cs typeface="+mn-cs"/>
                        </a:rPr>
                        <a:t>Yalpi</a:t>
                      </a: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 </a:t>
                      </a:r>
                      <a:r>
                        <a:rPr lang="en-US" altLang="ko-KR" sz="900" b="0" i="0" kern="1200" dirty="0" err="1">
                          <a:solidFill>
                            <a:schemeClr val="dk1"/>
                          </a:solidFill>
                          <a:effectLst/>
                          <a:latin typeface="나눔스퀘어_ac Bold" panose="020B0600000101010101" pitchFamily="50" charset="-127"/>
                          <a:ea typeface="나눔스퀘어_ac Bold" panose="020B0600000101010101" pitchFamily="50" charset="-127"/>
                          <a:cs typeface="+mn-cs"/>
                        </a:rPr>
                        <a:t>Mandu</a:t>
                      </a: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 R&amp;D efforts are required to reduce the thickness of the dumpling wrapper.</a:t>
                      </a:r>
                      <a:b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br>
                      <a:endPar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endParaRPr>
                    </a:p>
                    <a:p>
                      <a:pPr algn="l"/>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Moreover, in terms of the product, considering CJ's emphasis on 'good dumpling filling' and </a:t>
                      </a:r>
                      <a:r>
                        <a:rPr lang="en-US" altLang="ko-KR" sz="900" b="0" i="0" kern="1200" dirty="0" err="1">
                          <a:solidFill>
                            <a:schemeClr val="dk1"/>
                          </a:solidFill>
                          <a:effectLst/>
                          <a:latin typeface="나눔스퀘어_ac Bold" panose="020B0600000101010101" pitchFamily="50" charset="-127"/>
                          <a:ea typeface="나눔스퀘어_ac Bold" panose="020B0600000101010101" pitchFamily="50" charset="-127"/>
                          <a:cs typeface="+mn-cs"/>
                        </a:rPr>
                        <a:t>Pulmuone's</a:t>
                      </a: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 focus on 'thin dumpling wrappers' meeting customer needs, our company needs to strategize for a distinct product identity.</a:t>
                      </a: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44383086"/>
                  </a:ext>
                </a:extLst>
              </a:tr>
              <a:tr h="128695">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800" u="none" strike="noStrike" dirty="0">
                          <a:effectLst/>
                          <a:latin typeface="나눔스퀘어_ac ExtraBold" panose="020B0600000101010101" pitchFamily="50" charset="-127"/>
                          <a:ea typeface="나눔스퀘어_ac ExtraBold" panose="020B0600000101010101" pitchFamily="50" charset="-127"/>
                        </a:rPr>
                        <a:t>CJ</a:t>
                      </a:r>
                      <a:endParaRPr 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endParaRPr lang="ko-KR" altLang="en-US" sz="9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900303752"/>
                  </a:ext>
                </a:extLst>
              </a:tr>
              <a:tr h="512981">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Pul</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Mu</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Won</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2-1] </a:t>
                      </a:r>
                      <a:r>
                        <a:rPr lang="ko-KR" altLang="en-US" sz="800" u="none" strike="noStrike">
                          <a:effectLst/>
                          <a:latin typeface="나눔스퀘어_ac Bold" panose="020B0600000101010101" pitchFamily="50" charset="-127"/>
                          <a:ea typeface="나눔스퀘어_ac Bold" panose="020B0600000101010101" pitchFamily="50" charset="-127"/>
                        </a:rPr>
                        <a:t>얇다</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좋다</a:t>
                      </a:r>
                      <a:br>
                        <a:rPr lang="ko-KR" altLang="en-US" sz="800" u="none" strike="noStrike">
                          <a:effectLst/>
                          <a:latin typeface="나눔스퀘어_ac Bold" panose="020B0600000101010101" pitchFamily="50" charset="-127"/>
                          <a:ea typeface="나눔스퀘어_ac Bold" panose="020B0600000101010101" pitchFamily="50" charset="-127"/>
                        </a:rPr>
                      </a:b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2-2] </a:t>
                      </a:r>
                      <a:r>
                        <a:rPr lang="ko-KR" altLang="en-US" sz="800" u="none" strike="noStrike">
                          <a:effectLst/>
                          <a:latin typeface="나눔스퀘어_ac Bold" panose="020B0600000101010101" pitchFamily="50" charset="-127"/>
                          <a:ea typeface="나눔스퀘어_ac Bold" panose="020B0600000101010101" pitchFamily="50" charset="-127"/>
                        </a:rPr>
                        <a:t>얇다</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정말</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최고</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만두피</a:t>
                      </a: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ko-KR" sz="900" b="0" i="0" kern="1200" dirty="0" err="1">
                          <a:solidFill>
                            <a:schemeClr val="dk1"/>
                          </a:solidFill>
                          <a:effectLst/>
                          <a:latin typeface="나눔스퀘어_ac Bold" panose="020B0600000101010101" pitchFamily="50" charset="-127"/>
                          <a:ea typeface="나눔스퀘어_ac Bold" panose="020B0600000101010101" pitchFamily="50" charset="-127"/>
                          <a:cs typeface="+mn-cs"/>
                        </a:rPr>
                        <a:t>Pulmuone</a:t>
                      </a: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 promotes '</a:t>
                      </a:r>
                      <a:r>
                        <a:rPr lang="en-US" altLang="ko-KR" sz="900" b="0" i="0" kern="1200" dirty="0" err="1">
                          <a:solidFill>
                            <a:schemeClr val="dk1"/>
                          </a:solidFill>
                          <a:effectLst/>
                          <a:latin typeface="나눔스퀘어_ac Bold" panose="020B0600000101010101" pitchFamily="50" charset="-127"/>
                          <a:ea typeface="나눔스퀘어_ac Bold" panose="020B0600000101010101" pitchFamily="50" charset="-127"/>
                          <a:cs typeface="+mn-cs"/>
                        </a:rPr>
                        <a:t>Yalpi</a:t>
                      </a: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 </a:t>
                      </a:r>
                      <a:r>
                        <a:rPr lang="en-US" altLang="ko-KR" sz="900" b="0" i="0" kern="1200" dirty="0" err="1">
                          <a:solidFill>
                            <a:schemeClr val="dk1"/>
                          </a:solidFill>
                          <a:effectLst/>
                          <a:latin typeface="나눔스퀘어_ac Bold" panose="020B0600000101010101" pitchFamily="50" charset="-127"/>
                          <a:ea typeface="나눔스퀘어_ac Bold" panose="020B0600000101010101" pitchFamily="50" charset="-127"/>
                          <a:cs typeface="+mn-cs"/>
                        </a:rPr>
                        <a:t>Mandu</a:t>
                      </a:r>
                      <a:r>
                        <a:rPr lang="en-US" altLang="ko-KR" sz="900" b="0" i="0" kern="1200" dirty="0">
                          <a:solidFill>
                            <a:schemeClr val="dk1"/>
                          </a:solidFill>
                          <a:effectLst/>
                          <a:latin typeface="나눔스퀘어_ac Bold" panose="020B0600000101010101" pitchFamily="50" charset="-127"/>
                          <a:ea typeface="나눔스퀘어_ac Bold" panose="020B0600000101010101" pitchFamily="50" charset="-127"/>
                          <a:cs typeface="+mn-cs"/>
                        </a:rPr>
                        <a:t>' as a product featuring thin dumpling wrappers, and the cluster analysis indicates a preference for thin dumpling wrappers.</a:t>
                      </a:r>
                      <a:endParaRPr lang="en-US" altLang="ko-KR" sz="9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582887744"/>
                  </a:ext>
                </a:extLst>
              </a:tr>
              <a:tr h="128695">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altLang="ko-KR" sz="800" b="0" i="0" u="none" strike="noStrike" dirty="0" err="1">
                          <a:solidFill>
                            <a:srgbClr val="000000"/>
                          </a:solidFill>
                          <a:effectLst/>
                          <a:latin typeface="나눔스퀘어_ac ExtraBold" panose="020B0600000101010101" pitchFamily="50" charset="-127"/>
                          <a:ea typeface="나눔스퀘어_ac ExtraBold" panose="020B0600000101010101" pitchFamily="50" charset="-127"/>
                        </a:rPr>
                        <a:t>Haitai</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endParaRPr lang="en-US" altLang="ko-KR" sz="9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387219138"/>
                  </a:ext>
                </a:extLst>
              </a:tr>
            </a:tbl>
          </a:graphicData>
        </a:graphic>
      </p:graphicFrame>
      <p:sp>
        <p:nvSpPr>
          <p:cNvPr id="2" name="직사각형 1">
            <a:extLst>
              <a:ext uri="{FF2B5EF4-FFF2-40B4-BE49-F238E27FC236}">
                <a16:creationId xmlns:a16="http://schemas.microsoft.com/office/drawing/2014/main" id="{BB37E10D-D4AA-1199-C331-C3A36F132305}"/>
              </a:ext>
            </a:extLst>
          </p:cNvPr>
          <p:cNvSpPr/>
          <p:nvPr/>
        </p:nvSpPr>
        <p:spPr>
          <a:xfrm>
            <a:off x="0" y="578818"/>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a:lnSpc>
                <a:spcPct val="107000"/>
              </a:lnSpc>
              <a:spcAft>
                <a:spcPts val="800"/>
              </a:spcAft>
            </a:pP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The cluster analysis revealed clusters related to various features of each company's products. These clusters were further interpreted by categorizing them into (1) Product (filling, wrapper), (2) Price, and (3) Others (consumption methods, etc.). Additionally, insights were derived based on the research results to apply a new positioning for Dongwon F&amp;B.</a:t>
            </a:r>
          </a:p>
        </p:txBody>
      </p:sp>
    </p:spTree>
    <p:extLst>
      <p:ext uri="{BB962C8B-B14F-4D97-AF65-F5344CB8AC3E}">
        <p14:creationId xmlns:p14="http://schemas.microsoft.com/office/powerpoint/2010/main" val="300917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[Analysis Result] Clustering</a:t>
            </a:r>
            <a:r>
              <a:rPr lang="ko-KR" altLang="en-US" sz="1400" dirty="0">
                <a:solidFill>
                  <a:schemeClr val="tx1"/>
                </a:solidFill>
                <a:latin typeface="나눔스퀘어_ac ExtraBold" panose="020B0600000101010101" pitchFamily="50" charset="-127"/>
                <a:ea typeface="나눔스퀘어_ac ExtraBold" panose="020B0600000101010101" pitchFamily="50" charset="-127"/>
              </a:rPr>
              <a:t> </a:t>
            </a:r>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Analysis</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graphicFrame>
        <p:nvGraphicFramePr>
          <p:cNvPr id="10" name="표 9">
            <a:extLst>
              <a:ext uri="{FF2B5EF4-FFF2-40B4-BE49-F238E27FC236}">
                <a16:creationId xmlns:a16="http://schemas.microsoft.com/office/drawing/2014/main" id="{11057C59-7903-B377-7F99-5A15AAB34A9F}"/>
              </a:ext>
            </a:extLst>
          </p:cNvPr>
          <p:cNvGraphicFramePr>
            <a:graphicFrameLocks noGrp="1"/>
          </p:cNvGraphicFramePr>
          <p:nvPr>
            <p:extLst>
              <p:ext uri="{D42A27DB-BD31-4B8C-83A1-F6EECF244321}">
                <p14:modId xmlns:p14="http://schemas.microsoft.com/office/powerpoint/2010/main" val="3114115131"/>
              </p:ext>
            </p:extLst>
          </p:nvPr>
        </p:nvGraphicFramePr>
        <p:xfrm>
          <a:off x="189090" y="612711"/>
          <a:ext cx="8763000" cy="4440551"/>
        </p:xfrm>
        <a:graphic>
          <a:graphicData uri="http://schemas.openxmlformats.org/drawingml/2006/table">
            <a:tbl>
              <a:tblPr>
                <a:tableStyleId>{5C22544A-7EE6-4342-B048-85BDC9FD1C3A}</a:tableStyleId>
              </a:tblPr>
              <a:tblGrid>
                <a:gridCol w="252262">
                  <a:extLst>
                    <a:ext uri="{9D8B030D-6E8A-4147-A177-3AD203B41FA5}">
                      <a16:colId xmlns:a16="http://schemas.microsoft.com/office/drawing/2014/main" val="1234437295"/>
                    </a:ext>
                  </a:extLst>
                </a:gridCol>
                <a:gridCol w="298383">
                  <a:extLst>
                    <a:ext uri="{9D8B030D-6E8A-4147-A177-3AD203B41FA5}">
                      <a16:colId xmlns:a16="http://schemas.microsoft.com/office/drawing/2014/main" val="2164668540"/>
                    </a:ext>
                  </a:extLst>
                </a:gridCol>
                <a:gridCol w="442762">
                  <a:extLst>
                    <a:ext uri="{9D8B030D-6E8A-4147-A177-3AD203B41FA5}">
                      <a16:colId xmlns:a16="http://schemas.microsoft.com/office/drawing/2014/main" val="1665852345"/>
                    </a:ext>
                  </a:extLst>
                </a:gridCol>
                <a:gridCol w="1568918">
                  <a:extLst>
                    <a:ext uri="{9D8B030D-6E8A-4147-A177-3AD203B41FA5}">
                      <a16:colId xmlns:a16="http://schemas.microsoft.com/office/drawing/2014/main" val="892869012"/>
                    </a:ext>
                  </a:extLst>
                </a:gridCol>
                <a:gridCol w="2762451">
                  <a:extLst>
                    <a:ext uri="{9D8B030D-6E8A-4147-A177-3AD203B41FA5}">
                      <a16:colId xmlns:a16="http://schemas.microsoft.com/office/drawing/2014/main" val="3441761646"/>
                    </a:ext>
                  </a:extLst>
                </a:gridCol>
                <a:gridCol w="3438224">
                  <a:extLst>
                    <a:ext uri="{9D8B030D-6E8A-4147-A177-3AD203B41FA5}">
                      <a16:colId xmlns:a16="http://schemas.microsoft.com/office/drawing/2014/main" val="508580519"/>
                    </a:ext>
                  </a:extLst>
                </a:gridCol>
              </a:tblGrid>
              <a:tr h="315492">
                <a:tc gridSpan="3">
                  <a:txBody>
                    <a:bodyPr/>
                    <a:lstStyle/>
                    <a:p>
                      <a:pPr algn="ctr" fontAlgn="ctr"/>
                      <a:endParaRPr lang="en-US"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hMerge="1">
                  <a:txBody>
                    <a:bodyPr/>
                    <a:lstStyle/>
                    <a:p>
                      <a:pPr algn="ctr" fontAlgn="ctr"/>
                      <a:endParaRPr lang="en-US" sz="1000" b="0" i="0" u="none" strike="noStrike">
                        <a:solidFill>
                          <a:schemeClr val="bg1"/>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hMerge="1">
                  <a:txBody>
                    <a:bodyPr/>
                    <a:lstStyle/>
                    <a:p>
                      <a:pPr algn="ctr" fontAlgn="ctr"/>
                      <a:endParaRPr lang="ko-KR" altLang="en-US"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a:txBody>
                    <a:bodyPr/>
                    <a:lstStyle/>
                    <a:p>
                      <a:pPr algn="ctr" fontAlgn="ct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Cluster</a:t>
                      </a: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a:txBody>
                    <a:bodyPr/>
                    <a:lstStyle/>
                    <a:p>
                      <a:pPr algn="ctr" fontAlgn="ct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Analysis</a:t>
                      </a:r>
                      <a:r>
                        <a:rPr lang="ko-KR" altLang="en-US"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 </a:t>
                      </a: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Result</a:t>
                      </a:r>
                      <a:endParaRPr lang="ko-KR" altLang="en-US"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a:txBody>
                    <a:bodyPr/>
                    <a:lstStyle/>
                    <a:p>
                      <a:pPr algn="ctr" fontAlgn="ct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Insight</a:t>
                      </a:r>
                      <a:endParaRPr lang="ko-KR" altLang="en-US"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extLst>
                  <a:ext uri="{0D108BD9-81ED-4DB2-BD59-A6C34878D82A}">
                    <a16:rowId xmlns:a16="http://schemas.microsoft.com/office/drawing/2014/main" val="2307749244"/>
                  </a:ext>
                </a:extLst>
              </a:tr>
              <a:tr h="515632">
                <a:tc rowSpan="4" gridSpan="2">
                  <a:txBody>
                    <a:bodyPr/>
                    <a:lstStyle/>
                    <a:p>
                      <a:pPr algn="ctr" fontAlgn="ctr"/>
                      <a:r>
                        <a:rPr lang="en-US" sz="800" u="none" strike="noStrike" dirty="0">
                          <a:effectLst/>
                          <a:latin typeface="나눔스퀘어_ac ExtraBold" panose="020B0600000101010101" pitchFamily="50" charset="-127"/>
                          <a:ea typeface="나눔스퀘어_ac ExtraBold" panose="020B0600000101010101" pitchFamily="50" charset="-127"/>
                        </a:rPr>
                        <a:t>Price</a:t>
                      </a:r>
                      <a:endParaRPr 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642" marR="642" marT="642" marB="0" vert="wordArtVertRtl"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1B4"/>
                    </a:solidFill>
                  </a:tcPr>
                </a:tc>
                <a:tc rowSpan="4" hMerge="1">
                  <a:txBody>
                    <a:bodyPr/>
                    <a:lstStyle/>
                    <a:p>
                      <a:pPr algn="ctr" fontAlgn="ctr"/>
                      <a:endParaRPr 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vert="wordArtVertRtl"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Dong</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Won</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F&amp;B</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1-3] </a:t>
                      </a:r>
                      <a:r>
                        <a:rPr lang="ko-KR" altLang="en-US" sz="800" u="none" strike="noStrike" dirty="0">
                          <a:effectLst/>
                          <a:latin typeface="나눔스퀘어_ac Bold" panose="020B0600000101010101" pitchFamily="50" charset="-127"/>
                          <a:ea typeface="나눔스퀘어_ac Bold" panose="020B0600000101010101" pitchFamily="50" charset="-127"/>
                        </a:rPr>
                        <a:t>비싸다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가격 등</a:t>
                      </a:r>
                      <a:br>
                        <a:rPr lang="ko-KR" altLang="en-US" sz="800" u="none" strike="noStrike" dirty="0">
                          <a:effectLst/>
                          <a:latin typeface="나눔스퀘어_ac Bold" panose="020B0600000101010101" pitchFamily="50" charset="-127"/>
                          <a:ea typeface="나눔스퀘어_ac Bold" panose="020B0600000101010101" pitchFamily="50" charset="-127"/>
                        </a:rPr>
                      </a:b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2-1] </a:t>
                      </a:r>
                      <a:r>
                        <a:rPr lang="ko-KR" altLang="en-US" sz="800" u="none" strike="noStrike" dirty="0">
                          <a:effectLst/>
                          <a:latin typeface="나눔스퀘어_ac Bold" panose="020B0600000101010101" pitchFamily="50" charset="-127"/>
                          <a:ea typeface="나눔스퀘어_ac Bold" panose="020B0600000101010101" pitchFamily="50" charset="-127"/>
                        </a:rPr>
                        <a:t>가격</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가성비</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저렴하다</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altLang="ko-KR" sz="800" u="none" strike="noStrike" dirty="0">
                          <a:effectLst/>
                          <a:latin typeface="나눔스퀘어_ac Bold" panose="020B0600000101010101" pitchFamily="50" charset="-127"/>
                          <a:ea typeface="나눔스퀘어_ac Bold" panose="020B0600000101010101" pitchFamily="50" charset="-127"/>
                        </a:rPr>
                        <a:t>It can be inferred that our company's pricing positioning is not clearly defined, as there are clusters both indicating high prices and conflicting clusters suggesting cost-effectiveness and affordability.</a:t>
                      </a:r>
                      <a:endParaRPr lang="en-US" altLang="ko-KR"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l" fontAlgn="ctr"/>
                      <a:r>
                        <a:rPr lang="en-US" altLang="ko-KR" sz="900" u="none" strike="noStrike" dirty="0">
                          <a:effectLst/>
                          <a:latin typeface="나눔스퀘어_ac Bold" panose="020B0600000101010101" pitchFamily="50" charset="-127"/>
                          <a:ea typeface="나눔스퀘어_ac Bold" panose="020B0600000101010101" pitchFamily="50" charset="-127"/>
                        </a:rPr>
                        <a:t>In the case of CJ and </a:t>
                      </a:r>
                      <a:r>
                        <a:rPr lang="en-US" altLang="ko-KR" sz="900" u="none" strike="noStrike" dirty="0" err="1">
                          <a:effectLst/>
                          <a:latin typeface="나눔스퀘어_ac Bold" panose="020B0600000101010101" pitchFamily="50" charset="-127"/>
                          <a:ea typeface="나눔스퀘어_ac Bold" panose="020B0600000101010101" pitchFamily="50" charset="-127"/>
                        </a:rPr>
                        <a:t>Haitai</a:t>
                      </a:r>
                      <a:r>
                        <a:rPr lang="en-US" altLang="ko-KR" sz="900" u="none" strike="noStrike" dirty="0">
                          <a:effectLst/>
                          <a:latin typeface="나눔스퀘어_ac Bold" panose="020B0600000101010101" pitchFamily="50" charset="-127"/>
                          <a:ea typeface="나눔스퀘어_ac Bold" panose="020B0600000101010101" pitchFamily="50" charset="-127"/>
                        </a:rPr>
                        <a:t>, similar to frozen dumplings, the affordable pricing leaves a positive impression on customers, emphasizing the importance of pricing positioning.</a:t>
                      </a:r>
                    </a:p>
                    <a:p>
                      <a:pPr algn="l" fontAlgn="ctr"/>
                      <a:endParaRPr lang="en-US" altLang="ko-KR" sz="900" u="none" strike="noStrike" dirty="0">
                        <a:effectLst/>
                        <a:latin typeface="나눔스퀘어_ac Bold" panose="020B0600000101010101" pitchFamily="50" charset="-127"/>
                        <a:ea typeface="나눔스퀘어_ac Bold" panose="020B0600000101010101" pitchFamily="50" charset="-127"/>
                      </a:endParaRPr>
                    </a:p>
                    <a:p>
                      <a:pPr algn="l" fontAlgn="ctr"/>
                      <a:r>
                        <a:rPr lang="en-US" altLang="ko-KR" sz="900" u="none" strike="noStrike" dirty="0">
                          <a:effectLst/>
                          <a:latin typeface="나눔스퀘어_ac Bold" panose="020B0600000101010101" pitchFamily="50" charset="-127"/>
                          <a:ea typeface="나눔스퀘어_ac Bold" panose="020B0600000101010101" pitchFamily="50" charset="-127"/>
                        </a:rPr>
                        <a:t>However, when the actual prices are compared, CJ's dumplings are positioned as so-called premium dumplings, being 10-20% more expensive than those perceived as affordable, such as </a:t>
                      </a:r>
                      <a:r>
                        <a:rPr lang="en-US" altLang="ko-KR" sz="900" u="none" strike="noStrike" dirty="0" err="1">
                          <a:effectLst/>
                          <a:latin typeface="나눔스퀘어_ac Bold" panose="020B0600000101010101" pitchFamily="50" charset="-127"/>
                          <a:ea typeface="나눔스퀘어_ac Bold" panose="020B0600000101010101" pitchFamily="50" charset="-127"/>
                        </a:rPr>
                        <a:t>Haitai</a:t>
                      </a:r>
                      <a:r>
                        <a:rPr lang="en-US" altLang="ko-KR" sz="900" u="none" strike="noStrike" dirty="0">
                          <a:effectLst/>
                          <a:latin typeface="나눔스퀘어_ac Bold" panose="020B0600000101010101" pitchFamily="50" charset="-127"/>
                          <a:ea typeface="나눔스퀘어_ac Bold" panose="020B0600000101010101" pitchFamily="50" charset="-127"/>
                        </a:rPr>
                        <a:t>.</a:t>
                      </a:r>
                    </a:p>
                    <a:p>
                      <a:pPr algn="l" fontAlgn="ctr"/>
                      <a:endParaRPr lang="en-US" altLang="ko-KR" sz="900" u="none" strike="noStrike" dirty="0">
                        <a:effectLst/>
                        <a:latin typeface="나눔스퀘어_ac Bold" panose="020B0600000101010101" pitchFamily="50" charset="-127"/>
                        <a:ea typeface="나눔스퀘어_ac Bold" panose="020B0600000101010101" pitchFamily="50" charset="-127"/>
                      </a:endParaRPr>
                    </a:p>
                    <a:p>
                      <a:pPr algn="l" fontAlgn="ctr"/>
                      <a:r>
                        <a:rPr lang="en-US" altLang="ko-KR" sz="900" u="none" strike="noStrike" dirty="0">
                          <a:effectLst/>
                          <a:latin typeface="나눔스퀘어_ac Bold" panose="020B0600000101010101" pitchFamily="50" charset="-127"/>
                          <a:ea typeface="나눔스퀘어_ac Bold" panose="020B0600000101010101" pitchFamily="50" charset="-127"/>
                        </a:rPr>
                        <a:t>Therefore, efforts should be made to ensure that customers perceive the pricing as reasonable relative to the product quality.</a:t>
                      </a:r>
                      <a:endParaRPr lang="en-US" altLang="ko-KR" sz="9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351001032"/>
                  </a:ext>
                </a:extLst>
              </a:tr>
              <a:tr h="515632">
                <a:tc gridSpan="2" v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pPr latinLnBrk="1"/>
                      <a:endParaRPr lang="ko-KR" altLang="en-US"/>
                    </a:p>
                  </a:txBody>
                  <a:tcPr/>
                </a:tc>
                <a:tc>
                  <a:txBody>
                    <a:bodyPr/>
                    <a:lstStyle/>
                    <a:p>
                      <a:pPr algn="ctr" fontAlgn="ctr"/>
                      <a:r>
                        <a:rPr lang="en-US" sz="800" u="none" strike="noStrike" dirty="0">
                          <a:effectLst/>
                          <a:latin typeface="나눔스퀘어_ac ExtraBold" panose="020B0600000101010101" pitchFamily="50" charset="-127"/>
                          <a:ea typeface="나눔스퀘어_ac ExtraBold" panose="020B0600000101010101" pitchFamily="50" charset="-127"/>
                        </a:rPr>
                        <a:t>CJ</a:t>
                      </a:r>
                      <a:endParaRPr 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2-1] </a:t>
                      </a:r>
                      <a:r>
                        <a:rPr lang="ko-KR" altLang="en-US" sz="800" u="none" strike="noStrike" dirty="0">
                          <a:effectLst/>
                          <a:latin typeface="나눔스퀘어_ac Bold" panose="020B0600000101010101" pitchFamily="50" charset="-127"/>
                          <a:ea typeface="나눔스퀘어_ac Bold" panose="020B0600000101010101" pitchFamily="50" charset="-127"/>
                        </a:rPr>
                        <a:t>많다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저렴하다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매달</a:t>
                      </a:r>
                      <a:br>
                        <a:rPr lang="ko-KR" altLang="en-US" sz="800" u="none" strike="noStrike" dirty="0">
                          <a:effectLst/>
                          <a:latin typeface="나눔스퀘어_ac Bold" panose="020B0600000101010101" pitchFamily="50" charset="-127"/>
                          <a:ea typeface="나눔스퀘어_ac Bold" panose="020B0600000101010101" pitchFamily="50" charset="-127"/>
                        </a:rPr>
                      </a:b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2-2] </a:t>
                      </a:r>
                      <a:r>
                        <a:rPr lang="ko-KR" altLang="en-US" sz="800" u="none" strike="noStrike" dirty="0">
                          <a:effectLst/>
                          <a:latin typeface="나눔스퀘어_ac Bold" panose="020B0600000101010101" pitchFamily="50" charset="-127"/>
                          <a:ea typeface="나눔스퀘어_ac Bold" panose="020B0600000101010101" pitchFamily="50" charset="-127"/>
                        </a:rPr>
                        <a:t>저렴하다</a:t>
                      </a:r>
                      <a:br>
                        <a:rPr lang="ko-KR" altLang="en-US" sz="800" u="none" strike="noStrike" dirty="0">
                          <a:effectLst/>
                          <a:latin typeface="나눔스퀘어_ac Bold" panose="020B0600000101010101" pitchFamily="50" charset="-127"/>
                          <a:ea typeface="나눔스퀘어_ac Bold" panose="020B0600000101010101" pitchFamily="50" charset="-127"/>
                        </a:rPr>
                      </a:b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2-3] </a:t>
                      </a:r>
                      <a:r>
                        <a:rPr lang="ko-KR" altLang="en-US" sz="800" u="none" strike="noStrike" dirty="0">
                          <a:effectLst/>
                          <a:latin typeface="나눔스퀘어_ac Bold" panose="020B0600000101010101" pitchFamily="50" charset="-127"/>
                          <a:ea typeface="나눔스퀘어_ac Bold" panose="020B0600000101010101" pitchFamily="50" charset="-127"/>
                        </a:rPr>
                        <a:t>가격</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좋다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저렴하다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용량</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착하다</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With multiple clusters highlighting good prices, ample quantity, and affordability, it is evident that CJ's pricing is perceived as budget-friendly by customers, presenting a significant advantage.</a:t>
                      </a:r>
                      <a:endParaRPr lang="en-US" altLang="ko-KR"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872593197"/>
                  </a:ext>
                </a:extLst>
              </a:tr>
              <a:tr h="386894">
                <a:tc gridSpan="2" v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pPr latinLnBrk="1"/>
                      <a:endParaRPr lang="ko-KR" altLang="en-US"/>
                    </a:p>
                  </a:txBody>
                  <a:tcPr/>
                </a:tc>
                <a:tc>
                  <a:txBody>
                    <a:bodyPr/>
                    <a:lstStyle/>
                    <a:p>
                      <a:pPr marL="0" marR="0" lvl="0" indent="0" algn="ctr" defTabSz="685800" rtl="0" eaLnBrk="1" fontAlgn="ctr" latinLnBrk="1" hangingPunct="1">
                        <a:lnSpc>
                          <a:spcPct val="100000"/>
                        </a:lnSpc>
                        <a:spcBef>
                          <a:spcPts val="0"/>
                        </a:spcBef>
                        <a:spcAft>
                          <a:spcPts val="0"/>
                        </a:spcAft>
                        <a:buClrTx/>
                        <a:buSzTx/>
                        <a:buFontTx/>
                        <a:buNone/>
                        <a:tabLst/>
                        <a:defRPr/>
                      </a:pPr>
                      <a:r>
                        <a:rPr lang="en-US" altLang="ko-KR" sz="800" u="none" strike="noStrike" dirty="0">
                          <a:effectLst/>
                          <a:latin typeface="나눔스퀘어_ac ExtraBold" panose="020B0600000101010101" pitchFamily="50" charset="-127"/>
                          <a:ea typeface="나눔스퀘어_ac ExtraBold" panose="020B0600000101010101" pitchFamily="50" charset="-127"/>
                        </a:rPr>
                        <a:t>Pul</a:t>
                      </a:r>
                    </a:p>
                    <a:p>
                      <a:pPr marL="0" marR="0" lvl="0" indent="0" algn="ctr" defTabSz="685800" rtl="0" eaLnBrk="1" fontAlgn="ctr" latinLnBrk="1" hangingPunct="1">
                        <a:lnSpc>
                          <a:spcPct val="100000"/>
                        </a:lnSpc>
                        <a:spcBef>
                          <a:spcPts val="0"/>
                        </a:spcBef>
                        <a:spcAft>
                          <a:spcPts val="0"/>
                        </a:spcAft>
                        <a:buClrTx/>
                        <a:buSzTx/>
                        <a:buFontTx/>
                        <a:buNone/>
                        <a:tabLst/>
                        <a:defRPr/>
                      </a:pPr>
                      <a:r>
                        <a:rPr lang="en-US" altLang="ko-KR" sz="800" u="none" strike="noStrike" dirty="0">
                          <a:effectLst/>
                          <a:latin typeface="나눔스퀘어_ac ExtraBold" panose="020B0600000101010101" pitchFamily="50" charset="-127"/>
                          <a:ea typeface="나눔스퀘어_ac ExtraBold" panose="020B0600000101010101" pitchFamily="50" charset="-127"/>
                        </a:rPr>
                        <a:t>Mu</a:t>
                      </a:r>
                    </a:p>
                    <a:p>
                      <a:pPr marL="0" marR="0" lvl="0" indent="0" algn="ctr" defTabSz="685800" rtl="0" eaLnBrk="1" fontAlgn="ctr" latinLnBrk="1" hangingPunct="1">
                        <a:lnSpc>
                          <a:spcPct val="100000"/>
                        </a:lnSpc>
                        <a:spcBef>
                          <a:spcPts val="0"/>
                        </a:spcBef>
                        <a:spcAft>
                          <a:spcPts val="0"/>
                        </a:spcAft>
                        <a:buClrTx/>
                        <a:buSzTx/>
                        <a:buFontTx/>
                        <a:buNone/>
                        <a:tabLst/>
                        <a:defRPr/>
                      </a:pPr>
                      <a:r>
                        <a:rPr lang="en-US" altLang="ko-KR" sz="800" u="none" strike="noStrike" dirty="0">
                          <a:effectLst/>
                          <a:latin typeface="나눔스퀘어_ac ExtraBold" panose="020B0600000101010101" pitchFamily="50" charset="-127"/>
                          <a:ea typeface="나눔스퀘어_ac ExtraBold" panose="020B0600000101010101" pitchFamily="50" charset="-127"/>
                        </a:rPr>
                        <a:t>Won</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815930048"/>
                  </a:ext>
                </a:extLst>
              </a:tr>
              <a:tr h="515632">
                <a:tc gridSpan="2" v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pPr latinLnBrk="1"/>
                      <a:endParaRPr lang="ko-KR" altLang="en-US"/>
                    </a:p>
                  </a:txBody>
                  <a:tcPr/>
                </a:tc>
                <a:tc>
                  <a:txBody>
                    <a:bodyPr/>
                    <a:lstStyle/>
                    <a:p>
                      <a:pPr algn="ctr" fontAlgn="ctr"/>
                      <a:r>
                        <a:rPr lang="en-US" altLang="ko-KR" sz="800" b="0" i="0" u="none" strike="noStrike" dirty="0" err="1">
                          <a:solidFill>
                            <a:srgbClr val="000000"/>
                          </a:solidFill>
                          <a:effectLst/>
                          <a:latin typeface="나눔스퀘어_ac ExtraBold" panose="020B0600000101010101" pitchFamily="50" charset="-127"/>
                          <a:ea typeface="나눔스퀘어_ac ExtraBold" panose="020B0600000101010101" pitchFamily="50" charset="-127"/>
                        </a:rPr>
                        <a:t>Haitai</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2-1] </a:t>
                      </a:r>
                      <a:r>
                        <a:rPr lang="ko-KR" altLang="en-US" sz="800" u="none" strike="noStrike" dirty="0">
                          <a:effectLst/>
                          <a:latin typeface="나눔스퀘어_ac Bold" panose="020B0600000101010101" pitchFamily="50" charset="-127"/>
                          <a:ea typeface="나눔스퀘어_ac Bold" panose="020B0600000101010101" pitchFamily="50" charset="-127"/>
                        </a:rPr>
                        <a:t>용량</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많다</a:t>
                      </a:r>
                      <a:br>
                        <a:rPr lang="ko-KR" altLang="en-US" sz="800" u="none" strike="noStrike" dirty="0">
                          <a:effectLst/>
                          <a:latin typeface="나눔스퀘어_ac Bold" panose="020B0600000101010101" pitchFamily="50" charset="-127"/>
                          <a:ea typeface="나눔스퀘어_ac Bold" panose="020B0600000101010101" pitchFamily="50" charset="-127"/>
                        </a:rPr>
                      </a:b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2-2] </a:t>
                      </a:r>
                      <a:r>
                        <a:rPr lang="ko-KR" altLang="en-US" sz="800" u="none" strike="noStrike" dirty="0">
                          <a:effectLst/>
                          <a:latin typeface="나눔스퀘어_ac Bold" panose="020B0600000101010101" pitchFamily="50" charset="-127"/>
                          <a:ea typeface="나눔스퀘어_ac Bold" panose="020B0600000101010101" pitchFamily="50" charset="-127"/>
                        </a:rPr>
                        <a:t>가격</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싸다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저렴하다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용량</a:t>
                      </a:r>
                      <a:br>
                        <a:rPr lang="ko-KR" altLang="en-US" sz="800" u="none" strike="noStrike" dirty="0">
                          <a:effectLst/>
                          <a:latin typeface="나눔스퀘어_ac Bold" panose="020B0600000101010101" pitchFamily="50" charset="-127"/>
                          <a:ea typeface="나눔스퀘어_ac Bold" panose="020B0600000101010101" pitchFamily="50" charset="-127"/>
                        </a:rPr>
                      </a:b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2-3] </a:t>
                      </a:r>
                      <a:r>
                        <a:rPr lang="ko-KR" altLang="en-US" sz="800" u="none" strike="noStrike" dirty="0">
                          <a:effectLst/>
                          <a:latin typeface="나눔스퀘어_ac Bold" panose="020B0600000101010101" pitchFamily="50" charset="-127"/>
                          <a:ea typeface="나눔스퀘어_ac Bold" panose="020B0600000101010101" pitchFamily="50" charset="-127"/>
                        </a:rPr>
                        <a:t>가격</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저렴하다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가성비</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Similarly, the presence of clusters emphasizing good prices, ample quantity, and affordability indicates that </a:t>
                      </a:r>
                      <a:r>
                        <a:rPr lang="en-US" altLang="ko-KR" sz="800" u="none" strike="noStrike" dirty="0" err="1">
                          <a:effectLst/>
                          <a:latin typeface="나눔스퀘어_ac Bold" panose="020B0600000101010101" pitchFamily="50" charset="-127"/>
                          <a:ea typeface="나눔스퀘어_ac Bold" panose="020B0600000101010101" pitchFamily="50" charset="-127"/>
                        </a:rPr>
                        <a:t>Haitai's</a:t>
                      </a:r>
                      <a:r>
                        <a:rPr lang="en-US" altLang="ko-KR" sz="800" u="none" strike="noStrike" dirty="0">
                          <a:effectLst/>
                          <a:latin typeface="나눔스퀘어_ac Bold" panose="020B0600000101010101" pitchFamily="50" charset="-127"/>
                          <a:ea typeface="나눔스퀘어_ac Bold" panose="020B0600000101010101" pitchFamily="50" charset="-127"/>
                        </a:rPr>
                        <a:t> pricing is perceived as budget-friendly by customers, serving as a significant advantage.</a:t>
                      </a:r>
                      <a:endParaRPr lang="en-US" altLang="ko-KR"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3490468134"/>
                  </a:ext>
                </a:extLst>
              </a:tr>
              <a:tr h="386894">
                <a:tc rowSpan="4">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Others</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642" marR="642" marT="642" marB="0" vert="wordArtVertRtl"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1B4"/>
                    </a:solidFill>
                  </a:tcPr>
                </a:tc>
                <a:tc rowSpan="4">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Brand</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642" marR="642" marT="642" marB="0" vert="wordArtVertRtl"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1B4"/>
                    </a:solidFill>
                  </a:tcPr>
                </a:tc>
                <a:tc>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Dong</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Won</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F&amp;B</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2-2] </a:t>
                      </a:r>
                      <a:r>
                        <a:rPr lang="ko-KR" altLang="en-US" sz="800" u="none" strike="noStrike">
                          <a:effectLst/>
                          <a:latin typeface="나눔스퀘어_ac Bold" panose="020B0600000101010101" pitchFamily="50" charset="-127"/>
                          <a:ea typeface="나눔스퀘어_ac Bold" panose="020B0600000101010101" pitchFamily="50" charset="-127"/>
                        </a:rPr>
                        <a:t>개성</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왕만두</a:t>
                      </a:r>
                      <a:br>
                        <a:rPr lang="ko-KR" altLang="en-US" sz="800" u="none" strike="noStrike">
                          <a:effectLst/>
                          <a:latin typeface="나눔스퀘어_ac Bold" panose="020B0600000101010101" pitchFamily="50" charset="-127"/>
                          <a:ea typeface="나눔스퀘어_ac Bold" panose="020B0600000101010101" pitchFamily="50" charset="-127"/>
                        </a:rPr>
                      </a:b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2-3] </a:t>
                      </a:r>
                      <a:r>
                        <a:rPr lang="ko-KR" altLang="en-US" sz="800" u="none" strike="noStrike">
                          <a:effectLst/>
                          <a:latin typeface="나눔스퀘어_ac Bold" panose="020B0600000101010101" pitchFamily="50" charset="-127"/>
                          <a:ea typeface="나눔스퀘어_ac Bold" panose="020B0600000101010101" pitchFamily="50" charset="-127"/>
                        </a:rPr>
                        <a:t>개성</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왕만두</a:t>
                      </a: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altLang="ko-KR" sz="800" u="none" strike="noStrike" dirty="0">
                          <a:effectLst/>
                          <a:latin typeface="나눔스퀘어_ac Bold" panose="020B0600000101010101" pitchFamily="50" charset="-127"/>
                          <a:ea typeface="나눔스퀘어_ac Bold" panose="020B0600000101010101" pitchFamily="50" charset="-127"/>
                        </a:rPr>
                        <a:t>The frequent mention of '</a:t>
                      </a:r>
                      <a:r>
                        <a:rPr lang="ko-KR" altLang="en-US" sz="800" u="none" strike="noStrike" dirty="0">
                          <a:effectLst/>
                          <a:latin typeface="나눔스퀘어_ac Bold" panose="020B0600000101010101" pitchFamily="50" charset="-127"/>
                          <a:ea typeface="나눔스퀘어_ac Bold" panose="020B0600000101010101" pitchFamily="50" charset="-127"/>
                        </a:rPr>
                        <a:t>개성 왕만두</a:t>
                      </a:r>
                      <a:r>
                        <a:rPr lang="en-US" altLang="ko-KR" sz="800" u="none" strike="noStrike" dirty="0">
                          <a:effectLst/>
                          <a:latin typeface="나눔스퀘어_ac Bold" panose="020B0600000101010101" pitchFamily="50" charset="-127"/>
                          <a:ea typeface="나눔스퀘어_ac Bold" panose="020B0600000101010101" pitchFamily="50" charset="-127"/>
                        </a:rPr>
                        <a:t>' (Unique King </a:t>
                      </a:r>
                      <a:r>
                        <a:rPr lang="en-US" altLang="ko-KR" sz="800" u="none" strike="noStrike" dirty="0" err="1">
                          <a:effectLst/>
                          <a:latin typeface="나눔스퀘어_ac Bold" panose="020B0600000101010101" pitchFamily="50" charset="-127"/>
                          <a:ea typeface="나눔스퀘어_ac Bold" panose="020B0600000101010101" pitchFamily="50" charset="-127"/>
                        </a:rPr>
                        <a:t>Mandu</a:t>
                      </a:r>
                      <a:r>
                        <a:rPr lang="en-US" altLang="ko-KR" sz="800" u="none" strike="noStrike" dirty="0">
                          <a:effectLst/>
                          <a:latin typeface="나눔스퀘어_ac Bold" panose="020B0600000101010101" pitchFamily="50" charset="-127"/>
                          <a:ea typeface="나눔스퀘어_ac Bold" panose="020B0600000101010101" pitchFamily="50" charset="-127"/>
                        </a:rPr>
                        <a:t>) implies that our brand has firmly established itself in customer awareness.</a:t>
                      </a:r>
                      <a:endParaRPr lang="en-US" altLang="ko-KR"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l" fontAlgn="ctr"/>
                      <a:r>
                        <a:rPr lang="en-US" altLang="ko-KR" sz="900" u="none" strike="noStrike" dirty="0">
                          <a:effectLst/>
                          <a:latin typeface="나눔스퀘어_ac Bold" panose="020B0600000101010101" pitchFamily="50" charset="-127"/>
                          <a:ea typeface="나눔스퀘어_ac Bold" panose="020B0600000101010101" pitchFamily="50" charset="-127"/>
                        </a:rPr>
                        <a:t>While our brand and flagship product, '</a:t>
                      </a:r>
                      <a:r>
                        <a:rPr lang="ko-KR" altLang="en-US" sz="900" u="none" strike="noStrike" dirty="0">
                          <a:effectLst/>
                          <a:latin typeface="나눔스퀘어_ac Bold" panose="020B0600000101010101" pitchFamily="50" charset="-127"/>
                          <a:ea typeface="나눔스퀘어_ac Bold" panose="020B0600000101010101" pitchFamily="50" charset="-127"/>
                        </a:rPr>
                        <a:t>개성 왕만두</a:t>
                      </a:r>
                      <a:r>
                        <a:rPr lang="en-US" altLang="ko-KR" sz="900" u="none" strike="noStrike" dirty="0">
                          <a:effectLst/>
                          <a:latin typeface="나눔스퀘어_ac Bold" panose="020B0600000101010101" pitchFamily="50" charset="-127"/>
                          <a:ea typeface="나눔스퀘어_ac Bold" panose="020B0600000101010101" pitchFamily="50" charset="-127"/>
                        </a:rPr>
                        <a:t>' (Unique King </a:t>
                      </a:r>
                      <a:r>
                        <a:rPr lang="en-US" altLang="ko-KR" sz="900" u="none" strike="noStrike" dirty="0" err="1">
                          <a:effectLst/>
                          <a:latin typeface="나눔스퀘어_ac Bold" panose="020B0600000101010101" pitchFamily="50" charset="-127"/>
                          <a:ea typeface="나눔스퀘어_ac Bold" panose="020B0600000101010101" pitchFamily="50" charset="-127"/>
                        </a:rPr>
                        <a:t>Mandu</a:t>
                      </a:r>
                      <a:r>
                        <a:rPr lang="en-US" altLang="ko-KR" sz="900" u="none" strike="noStrike" dirty="0">
                          <a:effectLst/>
                          <a:latin typeface="나눔스퀘어_ac Bold" panose="020B0600000101010101" pitchFamily="50" charset="-127"/>
                          <a:ea typeface="나눔스퀘어_ac Bold" panose="020B0600000101010101" pitchFamily="50" charset="-127"/>
                        </a:rPr>
                        <a:t>), are clearly recognized by customers,</a:t>
                      </a:r>
                    </a:p>
                    <a:p>
                      <a:pPr algn="l" fontAlgn="ctr"/>
                      <a:endParaRPr lang="en-US" altLang="ko-KR" sz="900" u="none" strike="noStrike" dirty="0">
                        <a:effectLst/>
                        <a:latin typeface="나눔스퀘어_ac Bold" panose="020B0600000101010101" pitchFamily="50" charset="-127"/>
                        <a:ea typeface="나눔스퀘어_ac Bold" panose="020B0600000101010101" pitchFamily="50" charset="-127"/>
                      </a:endParaRPr>
                    </a:p>
                    <a:p>
                      <a:pPr algn="l" fontAlgn="ctr"/>
                      <a:r>
                        <a:rPr lang="en-US" altLang="ko-KR" sz="900" u="none" strike="noStrike" dirty="0">
                          <a:effectLst/>
                          <a:latin typeface="나눔스퀘어_ac Bold" panose="020B0600000101010101" pitchFamily="50" charset="-127"/>
                          <a:ea typeface="나눔스퀘어_ac Bold" panose="020B0600000101010101" pitchFamily="50" charset="-127"/>
                        </a:rPr>
                        <a:t>we do not dominate the market as overwhelmingly as '</a:t>
                      </a:r>
                      <a:r>
                        <a:rPr lang="ko-KR" altLang="en-US" sz="900" u="none" strike="noStrike" dirty="0">
                          <a:effectLst/>
                          <a:latin typeface="나눔스퀘어_ac Bold" panose="020B0600000101010101" pitchFamily="50" charset="-127"/>
                          <a:ea typeface="나눔스퀘어_ac Bold" panose="020B0600000101010101" pitchFamily="50" charset="-127"/>
                        </a:rPr>
                        <a:t>비비고 </a:t>
                      </a:r>
                      <a:r>
                        <a:rPr lang="ko-KR" altLang="en-US" sz="900" u="none" strike="noStrike" dirty="0" err="1">
                          <a:effectLst/>
                          <a:latin typeface="나눔스퀘어_ac Bold" panose="020B0600000101010101" pitchFamily="50" charset="-127"/>
                          <a:ea typeface="나눔스퀘어_ac Bold" panose="020B0600000101010101" pitchFamily="50" charset="-127"/>
                        </a:rPr>
                        <a:t>왕교자</a:t>
                      </a:r>
                      <a:r>
                        <a:rPr lang="en-US" altLang="ko-KR" sz="900" u="none" strike="noStrike" dirty="0">
                          <a:effectLst/>
                          <a:latin typeface="나눔스퀘어_ac Bold" panose="020B0600000101010101" pitchFamily="50" charset="-127"/>
                          <a:ea typeface="나눔스퀘어_ac Bold" panose="020B0600000101010101" pitchFamily="50" charset="-127"/>
                        </a:rPr>
                        <a:t>' (</a:t>
                      </a:r>
                      <a:r>
                        <a:rPr lang="en-US" altLang="ko-KR" sz="900" u="none" strike="noStrike" dirty="0" err="1">
                          <a:effectLst/>
                          <a:latin typeface="나눔스퀘어_ac Bold" panose="020B0600000101010101" pitchFamily="50" charset="-127"/>
                          <a:ea typeface="나눔스퀘어_ac Bold" panose="020B0600000101010101" pitchFamily="50" charset="-127"/>
                        </a:rPr>
                        <a:t>Bibigo</a:t>
                      </a:r>
                      <a:r>
                        <a:rPr lang="en-US" altLang="ko-KR" sz="900" u="none" strike="noStrike" dirty="0">
                          <a:effectLst/>
                          <a:latin typeface="나눔스퀘어_ac Bold" panose="020B0600000101010101" pitchFamily="50" charset="-127"/>
                          <a:ea typeface="나눔스퀘어_ac Bold" panose="020B0600000101010101" pitchFamily="50" charset="-127"/>
                        </a:rPr>
                        <a:t> King </a:t>
                      </a:r>
                      <a:r>
                        <a:rPr lang="en-US" altLang="ko-KR" sz="900" u="none" strike="noStrike" dirty="0" err="1">
                          <a:effectLst/>
                          <a:latin typeface="나눔스퀘어_ac Bold" panose="020B0600000101010101" pitchFamily="50" charset="-127"/>
                          <a:ea typeface="나눔스퀘어_ac Bold" panose="020B0600000101010101" pitchFamily="50" charset="-127"/>
                        </a:rPr>
                        <a:t>Mandu</a:t>
                      </a:r>
                      <a:r>
                        <a:rPr lang="en-US" altLang="ko-KR" sz="900" u="none" strike="noStrike" dirty="0">
                          <a:effectLst/>
                          <a:latin typeface="나눔스퀘어_ac Bold" panose="020B0600000101010101" pitchFamily="50" charset="-127"/>
                          <a:ea typeface="나눔스퀘어_ac Bold" panose="020B0600000101010101" pitchFamily="50" charset="-127"/>
                        </a:rPr>
                        <a:t>), which is evident even in reviews from other brands. </a:t>
                      </a:r>
                    </a:p>
                    <a:p>
                      <a:pPr algn="l" fontAlgn="ctr"/>
                      <a:endParaRPr lang="en-US" altLang="ko-KR" sz="900" u="none" strike="noStrike" dirty="0">
                        <a:effectLst/>
                        <a:latin typeface="나눔스퀘어_ac Bold" panose="020B0600000101010101" pitchFamily="50" charset="-127"/>
                        <a:ea typeface="나눔스퀘어_ac Bold" panose="020B0600000101010101" pitchFamily="50" charset="-127"/>
                      </a:endParaRPr>
                    </a:p>
                    <a:p>
                      <a:pPr algn="l" fontAlgn="ctr"/>
                      <a:r>
                        <a:rPr lang="en-US" altLang="ko-KR" sz="900" u="none" strike="noStrike" dirty="0">
                          <a:effectLst/>
                          <a:latin typeface="나눔스퀘어_ac Bold" panose="020B0600000101010101" pitchFamily="50" charset="-127"/>
                          <a:ea typeface="나눔스퀘어_ac Bold" panose="020B0600000101010101" pitchFamily="50" charset="-127"/>
                        </a:rPr>
                        <a:t>Therefore, benchmarking CJ's brand imprint strategy and attempting to enhance brand awareness are necessary.</a:t>
                      </a:r>
                      <a:endParaRPr lang="en-US" altLang="ko-KR" sz="9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9058853"/>
                  </a:ext>
                </a:extLst>
              </a:tr>
              <a:tr h="515632">
                <a:tc v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c>
                  <a:txBody>
                    <a:bodyPr/>
                    <a:lstStyle/>
                    <a:p>
                      <a:pPr algn="ctr" fontAlgn="ctr"/>
                      <a:r>
                        <a:rPr lang="en-US" sz="800" u="none" strike="noStrike" dirty="0">
                          <a:effectLst/>
                          <a:latin typeface="나눔스퀘어_ac ExtraBold" panose="020B0600000101010101" pitchFamily="50" charset="-127"/>
                          <a:ea typeface="나눔스퀘어_ac ExtraBold" panose="020B0600000101010101" pitchFamily="50" charset="-127"/>
                        </a:rPr>
                        <a:t>CJ</a:t>
                      </a:r>
                      <a:endParaRPr 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2-1] </a:t>
                      </a:r>
                      <a:r>
                        <a:rPr lang="ko-KR" altLang="en-US" sz="800" u="none" strike="noStrike">
                          <a:effectLst/>
                          <a:latin typeface="나눔스퀘어_ac Bold" panose="020B0600000101010101" pitchFamily="50" charset="-127"/>
                          <a:ea typeface="나눔스퀘어_ac Bold" panose="020B0600000101010101" pitchFamily="50" charset="-127"/>
                        </a:rPr>
                        <a:t>비비고</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역시</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항상</a:t>
                      </a:r>
                      <a:br>
                        <a:rPr lang="ko-KR" altLang="en-US" sz="800" u="none" strike="noStrike">
                          <a:effectLst/>
                          <a:latin typeface="나눔스퀘어_ac Bold" panose="020B0600000101010101" pitchFamily="50" charset="-127"/>
                          <a:ea typeface="나눔스퀘어_ac Bold" panose="020B0600000101010101" pitchFamily="50" charset="-127"/>
                        </a:rPr>
                      </a:b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2-2] </a:t>
                      </a:r>
                      <a:r>
                        <a:rPr lang="ko-KR" altLang="en-US" sz="800" u="none" strike="noStrike">
                          <a:effectLst/>
                          <a:latin typeface="나눔스퀘어_ac Bold" panose="020B0600000101010101" pitchFamily="50" charset="-127"/>
                          <a:ea typeface="나눔스퀘어_ac Bold" panose="020B0600000101010101" pitchFamily="50" charset="-127"/>
                        </a:rPr>
                        <a:t>비비고</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왕교자</a:t>
                      </a:r>
                      <a:br>
                        <a:rPr lang="ko-KR" altLang="en-US" sz="800" u="none" strike="noStrike">
                          <a:effectLst/>
                          <a:latin typeface="나눔스퀘어_ac Bold" panose="020B0600000101010101" pitchFamily="50" charset="-127"/>
                          <a:ea typeface="나눔스퀘어_ac Bold" panose="020B0600000101010101" pitchFamily="50" charset="-127"/>
                        </a:rPr>
                      </a:b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2-3] </a:t>
                      </a:r>
                      <a:r>
                        <a:rPr lang="ko-KR" altLang="en-US" sz="800" u="none" strike="noStrike">
                          <a:effectLst/>
                          <a:latin typeface="나눔스퀘어_ac Bold" panose="020B0600000101010101" pitchFamily="50" charset="-127"/>
                          <a:ea typeface="나눔스퀘어_ac Bold" panose="020B0600000101010101" pitchFamily="50" charset="-127"/>
                        </a:rPr>
                        <a:t>비비고</a:t>
                      </a: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The inclusion of words like '</a:t>
                      </a:r>
                      <a:r>
                        <a:rPr lang="ko-KR" altLang="en-US" sz="800" u="none" strike="noStrike" dirty="0">
                          <a:effectLst/>
                          <a:latin typeface="나눔스퀘어_ac Bold" panose="020B0600000101010101" pitchFamily="50" charset="-127"/>
                          <a:ea typeface="나눔스퀘어_ac Bold" panose="020B0600000101010101" pitchFamily="50" charset="-127"/>
                        </a:rPr>
                        <a:t>역시</a:t>
                      </a:r>
                      <a:r>
                        <a:rPr lang="en-US" altLang="ko-KR" sz="800" u="none" strike="noStrike" dirty="0">
                          <a:effectLst/>
                          <a:latin typeface="나눔스퀘어_ac Bold" panose="020B0600000101010101" pitchFamily="50" charset="-127"/>
                          <a:ea typeface="나눔스퀘어_ac Bold" panose="020B0600000101010101" pitchFamily="50" charset="-127"/>
                        </a:rPr>
                        <a:t>' (as expected) and '</a:t>
                      </a:r>
                      <a:r>
                        <a:rPr lang="ko-KR" altLang="en-US" sz="800" u="none" strike="noStrike" dirty="0">
                          <a:effectLst/>
                          <a:latin typeface="나눔스퀘어_ac Bold" panose="020B0600000101010101" pitchFamily="50" charset="-127"/>
                          <a:ea typeface="나눔스퀘어_ac Bold" panose="020B0600000101010101" pitchFamily="50" charset="-127"/>
                        </a:rPr>
                        <a:t>항상</a:t>
                      </a:r>
                      <a:r>
                        <a:rPr lang="en-US" altLang="ko-KR" sz="800" u="none" strike="noStrike" dirty="0">
                          <a:effectLst/>
                          <a:latin typeface="나눔스퀘어_ac Bold" panose="020B0600000101010101" pitchFamily="50" charset="-127"/>
                          <a:ea typeface="나눔스퀘어_ac Bold" panose="020B0600000101010101" pitchFamily="50" charset="-127"/>
                        </a:rPr>
                        <a:t>' (always) suggests the existence of loyal customers who frequently purchase </a:t>
                      </a:r>
                      <a:r>
                        <a:rPr lang="en-US" altLang="ko-KR" sz="800" u="none" strike="noStrike" dirty="0" err="1">
                          <a:effectLst/>
                          <a:latin typeface="나눔스퀘어_ac Bold" panose="020B0600000101010101" pitchFamily="50" charset="-127"/>
                          <a:ea typeface="나눔스퀘어_ac Bold" panose="020B0600000101010101" pitchFamily="50" charset="-127"/>
                        </a:rPr>
                        <a:t>Bibigo</a:t>
                      </a:r>
                      <a:r>
                        <a:rPr lang="en-US" altLang="ko-KR" sz="800" u="none" strike="noStrike" dirty="0">
                          <a:effectLst/>
                          <a:latin typeface="나눔스퀘어_ac Bold" panose="020B0600000101010101" pitchFamily="50" charset="-127"/>
                          <a:ea typeface="나눔스퀘어_ac Bold" panose="020B0600000101010101" pitchFamily="50" charset="-127"/>
                        </a:rPr>
                        <a:t> products. This indicates a high level of brand loyalty.</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579137203"/>
                  </a:ext>
                </a:extLst>
              </a:tr>
              <a:tr h="515632">
                <a:tc vMerge="1">
                  <a:txBody>
                    <a:bodyPr/>
                    <a:lstStyle/>
                    <a:p>
                      <a:pPr algn="l" fontAlgn="ct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c>
                  <a:txBody>
                    <a:bodyPr/>
                    <a:lstStyle/>
                    <a:p>
                      <a:pPr marL="0" marR="0" lvl="0" indent="0" algn="ctr" defTabSz="685800" rtl="0" eaLnBrk="1" fontAlgn="ctr" latinLnBrk="1" hangingPunct="1">
                        <a:lnSpc>
                          <a:spcPct val="100000"/>
                        </a:lnSpc>
                        <a:spcBef>
                          <a:spcPts val="0"/>
                        </a:spcBef>
                        <a:spcAft>
                          <a:spcPts val="0"/>
                        </a:spcAft>
                        <a:buClrTx/>
                        <a:buSzTx/>
                        <a:buFontTx/>
                        <a:buNone/>
                        <a:tabLst/>
                        <a:defRPr/>
                      </a:pPr>
                      <a:r>
                        <a:rPr lang="en-US" altLang="ko-KR" sz="800" u="none" strike="noStrike" dirty="0">
                          <a:effectLst/>
                          <a:latin typeface="나눔스퀘어_ac ExtraBold" panose="020B0600000101010101" pitchFamily="50" charset="-127"/>
                          <a:ea typeface="나눔스퀘어_ac ExtraBold" panose="020B0600000101010101" pitchFamily="50" charset="-127"/>
                        </a:rPr>
                        <a:t>Pul</a:t>
                      </a:r>
                    </a:p>
                    <a:p>
                      <a:pPr marL="0" marR="0" lvl="0" indent="0" algn="ctr" defTabSz="685800" rtl="0" eaLnBrk="1" fontAlgn="ctr" latinLnBrk="1" hangingPunct="1">
                        <a:lnSpc>
                          <a:spcPct val="100000"/>
                        </a:lnSpc>
                        <a:spcBef>
                          <a:spcPts val="0"/>
                        </a:spcBef>
                        <a:spcAft>
                          <a:spcPts val="0"/>
                        </a:spcAft>
                        <a:buClrTx/>
                        <a:buSzTx/>
                        <a:buFontTx/>
                        <a:buNone/>
                        <a:tabLst/>
                        <a:defRPr/>
                      </a:pPr>
                      <a:r>
                        <a:rPr lang="en-US" altLang="ko-KR" sz="800" u="none" strike="noStrike" dirty="0">
                          <a:effectLst/>
                          <a:latin typeface="나눔스퀘어_ac ExtraBold" panose="020B0600000101010101" pitchFamily="50" charset="-127"/>
                          <a:ea typeface="나눔스퀘어_ac ExtraBold" panose="020B0600000101010101" pitchFamily="50" charset="-127"/>
                        </a:rPr>
                        <a:t>Mu</a:t>
                      </a:r>
                    </a:p>
                    <a:p>
                      <a:pPr marL="0" marR="0" lvl="0" indent="0" algn="ctr" defTabSz="685800" rtl="0" eaLnBrk="1" fontAlgn="ctr" latinLnBrk="1" hangingPunct="1">
                        <a:lnSpc>
                          <a:spcPct val="100000"/>
                        </a:lnSpc>
                        <a:spcBef>
                          <a:spcPts val="0"/>
                        </a:spcBef>
                        <a:spcAft>
                          <a:spcPts val="0"/>
                        </a:spcAft>
                        <a:buClrTx/>
                        <a:buSzTx/>
                        <a:buFontTx/>
                        <a:buNone/>
                        <a:tabLst/>
                        <a:defRPr/>
                      </a:pPr>
                      <a:r>
                        <a:rPr lang="en-US" altLang="ko-KR" sz="800" u="none" strike="noStrike" dirty="0">
                          <a:effectLst/>
                          <a:latin typeface="나눔스퀘어_ac ExtraBold" panose="020B0600000101010101" pitchFamily="50" charset="-127"/>
                          <a:ea typeface="나눔스퀘어_ac ExtraBold" panose="020B0600000101010101" pitchFamily="50" charset="-127"/>
                        </a:rPr>
                        <a:t>Won</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2-1] </a:t>
                      </a:r>
                      <a:r>
                        <a:rPr lang="ko-KR" altLang="en-US" sz="800" u="none" strike="noStrike" dirty="0">
                          <a:effectLst/>
                          <a:latin typeface="나눔스퀘어_ac Bold" panose="020B0600000101010101" pitchFamily="50" charset="-127"/>
                          <a:ea typeface="나눔스퀘어_ac Bold" panose="020B0600000101010101" pitchFamily="50" charset="-127"/>
                        </a:rPr>
                        <a:t>풀무원</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비비고</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The emergence of a cluster comparing </a:t>
                      </a:r>
                      <a:r>
                        <a:rPr lang="en-US" altLang="ko-KR" sz="800" u="none" strike="noStrike" dirty="0" err="1">
                          <a:effectLst/>
                          <a:latin typeface="나눔스퀘어_ac Bold" panose="020B0600000101010101" pitchFamily="50" charset="-127"/>
                          <a:ea typeface="나눔스퀘어_ac Bold" panose="020B0600000101010101" pitchFamily="50" charset="-127"/>
                        </a:rPr>
                        <a:t>Pulmuone</a:t>
                      </a:r>
                      <a:r>
                        <a:rPr lang="en-US" altLang="ko-KR" sz="800" u="none" strike="noStrike" dirty="0">
                          <a:effectLst/>
                          <a:latin typeface="나눔스퀘어_ac Bold" panose="020B0600000101010101" pitchFamily="50" charset="-127"/>
                          <a:ea typeface="나눔스퀘어_ac Bold" panose="020B0600000101010101" pitchFamily="50" charset="-127"/>
                        </a:rPr>
                        <a:t> and </a:t>
                      </a:r>
                      <a:r>
                        <a:rPr lang="en-US" altLang="ko-KR" sz="800" u="none" strike="noStrike" dirty="0" err="1">
                          <a:effectLst/>
                          <a:latin typeface="나눔스퀘어_ac Bold" panose="020B0600000101010101" pitchFamily="50" charset="-127"/>
                          <a:ea typeface="나눔스퀘어_ac Bold" panose="020B0600000101010101" pitchFamily="50" charset="-127"/>
                        </a:rPr>
                        <a:t>Bibigo</a:t>
                      </a:r>
                      <a:r>
                        <a:rPr lang="en-US" altLang="ko-KR" sz="800" u="none" strike="noStrike" dirty="0">
                          <a:effectLst/>
                          <a:latin typeface="나눔스퀘어_ac Bold" panose="020B0600000101010101" pitchFamily="50" charset="-127"/>
                          <a:ea typeface="나눔스퀘어_ac Bold" panose="020B0600000101010101" pitchFamily="50" charset="-127"/>
                        </a:rPr>
                        <a:t> suggests that when customers think of frozen dumplings, </a:t>
                      </a:r>
                      <a:r>
                        <a:rPr lang="en-US" altLang="ko-KR" sz="800" u="none" strike="noStrike" dirty="0" err="1">
                          <a:effectLst/>
                          <a:latin typeface="나눔스퀘어_ac Bold" panose="020B0600000101010101" pitchFamily="50" charset="-127"/>
                          <a:ea typeface="나눔스퀘어_ac Bold" panose="020B0600000101010101" pitchFamily="50" charset="-127"/>
                        </a:rPr>
                        <a:t>Bibigo</a:t>
                      </a:r>
                      <a:r>
                        <a:rPr lang="en-US" altLang="ko-KR" sz="800" u="none" strike="noStrike" dirty="0">
                          <a:effectLst/>
                          <a:latin typeface="나눔스퀘어_ac Bold" panose="020B0600000101010101" pitchFamily="50" charset="-127"/>
                          <a:ea typeface="나눔스퀘어_ac Bold" panose="020B0600000101010101" pitchFamily="50" charset="-127"/>
                        </a:rPr>
                        <a:t> products are the first to come to mind. This suggests a high level of brand loyalty.</a:t>
                      </a:r>
                      <a:endParaRPr lang="en-US" altLang="ko-KR"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426780295"/>
                  </a:ext>
                </a:extLst>
              </a:tr>
              <a:tr h="773111">
                <a:tc v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c>
                  <a:txBody>
                    <a:bodyPr/>
                    <a:lstStyle/>
                    <a:p>
                      <a:pPr algn="ctr" fontAlgn="ctr"/>
                      <a:r>
                        <a:rPr lang="en-US" altLang="ko-KR" sz="800" b="0" i="0" u="none" strike="noStrike" dirty="0" err="1">
                          <a:solidFill>
                            <a:srgbClr val="000000"/>
                          </a:solidFill>
                          <a:effectLst/>
                          <a:latin typeface="나눔스퀘어_ac ExtraBold" panose="020B0600000101010101" pitchFamily="50" charset="-127"/>
                          <a:ea typeface="나눔스퀘어_ac ExtraBold" panose="020B0600000101010101" pitchFamily="50" charset="-127"/>
                        </a:rPr>
                        <a:t>Haitai</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642" marR="642"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1-1] </a:t>
                      </a:r>
                      <a:r>
                        <a:rPr lang="ko-KR" altLang="en-US" sz="800" u="none" strike="noStrike" dirty="0">
                          <a:effectLst/>
                          <a:latin typeface="나눔스퀘어_ac Bold" panose="020B0600000101010101" pitchFamily="50" charset="-127"/>
                          <a:ea typeface="나눔스퀘어_ac Bold" panose="020B0600000101010101" pitchFamily="50" charset="-127"/>
                        </a:rPr>
                        <a:t>옛날</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예전</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고향</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ko-KR" sz="800" b="0" i="0" u="none" strike="noStrike" dirty="0">
                          <a:solidFill>
                            <a:srgbClr val="000000"/>
                          </a:solidFill>
                          <a:effectLst/>
                          <a:latin typeface="나눔스퀘어_ac Bold" panose="020B0600000101010101" pitchFamily="50" charset="-127"/>
                          <a:ea typeface="나눔스퀘어_ac Bold" panose="020B0600000101010101" pitchFamily="50" charset="-127"/>
                        </a:rPr>
                        <a:t>The use of words like '</a:t>
                      </a:r>
                      <a:r>
                        <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rPr>
                        <a:t>옛날</a:t>
                      </a:r>
                      <a:r>
                        <a:rPr lang="en-US" altLang="ko-KR" sz="800" b="0" i="0" u="none" strike="noStrike" dirty="0">
                          <a:solidFill>
                            <a:srgbClr val="000000"/>
                          </a:solidFill>
                          <a:effectLst/>
                          <a:latin typeface="나눔스퀘어_ac Bold" panose="020B0600000101010101" pitchFamily="50" charset="-127"/>
                          <a:ea typeface="나눔스퀘어_ac Bold" panose="020B0600000101010101" pitchFamily="50" charset="-127"/>
                        </a:rPr>
                        <a:t>' (old) and '</a:t>
                      </a:r>
                      <a:r>
                        <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rPr>
                        <a:t>예전</a:t>
                      </a:r>
                      <a:r>
                        <a:rPr lang="en-US" altLang="ko-KR" sz="800" b="0" i="0" u="none" strike="noStrike" dirty="0">
                          <a:solidFill>
                            <a:srgbClr val="000000"/>
                          </a:solidFill>
                          <a:effectLst/>
                          <a:latin typeface="나눔스퀘어_ac Bold" panose="020B0600000101010101" pitchFamily="50" charset="-127"/>
                          <a:ea typeface="나눔스퀘어_ac Bold" panose="020B0600000101010101" pitchFamily="50" charset="-127"/>
                        </a:rPr>
                        <a:t>' (in the past) indicates that </a:t>
                      </a:r>
                      <a:r>
                        <a:rPr lang="en-US" altLang="ko-KR" sz="800" b="0" i="0" u="none" strike="noStrike" dirty="0" err="1">
                          <a:solidFill>
                            <a:srgbClr val="000000"/>
                          </a:solidFill>
                          <a:effectLst/>
                          <a:latin typeface="나눔스퀘어_ac Bold" panose="020B0600000101010101" pitchFamily="50" charset="-127"/>
                          <a:ea typeface="나눔스퀘어_ac Bold" panose="020B0600000101010101" pitchFamily="50" charset="-127"/>
                        </a:rPr>
                        <a:t>Haitai</a:t>
                      </a:r>
                      <a:r>
                        <a:rPr lang="en-US" altLang="ko-KR" sz="800" b="0" i="0" u="none" strike="noStrike" dirty="0">
                          <a:solidFill>
                            <a:srgbClr val="000000"/>
                          </a:solidFill>
                          <a:effectLst/>
                          <a:latin typeface="나눔스퀘어_ac Bold" panose="020B0600000101010101" pitchFamily="50" charset="-127"/>
                          <a:ea typeface="나눔스퀘어_ac Bold" panose="020B0600000101010101" pitchFamily="50" charset="-127"/>
                        </a:rPr>
                        <a:t> is recognized by customers based on memories of consuming their first frozen dumplings, as they were the first company to develop them. This historical connection contributes to brand recognition among customers."</a:t>
                      </a: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3785587945"/>
                  </a:ext>
                </a:extLst>
              </a:tr>
            </a:tbl>
          </a:graphicData>
        </a:graphic>
      </p:graphicFrame>
    </p:spTree>
    <p:extLst>
      <p:ext uri="{BB962C8B-B14F-4D97-AF65-F5344CB8AC3E}">
        <p14:creationId xmlns:p14="http://schemas.microsoft.com/office/powerpoint/2010/main" val="354973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[Analysis Result] Clustering</a:t>
            </a:r>
            <a:r>
              <a:rPr lang="ko-KR" altLang="en-US" sz="1400" dirty="0">
                <a:solidFill>
                  <a:schemeClr val="tx1"/>
                </a:solidFill>
                <a:latin typeface="나눔스퀘어_ac ExtraBold" panose="020B0600000101010101" pitchFamily="50" charset="-127"/>
                <a:ea typeface="나눔스퀘어_ac ExtraBold" panose="020B0600000101010101" pitchFamily="50" charset="-127"/>
              </a:rPr>
              <a:t> </a:t>
            </a:r>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Analysis</a:t>
            </a: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graphicFrame>
        <p:nvGraphicFramePr>
          <p:cNvPr id="4" name="표 3">
            <a:extLst>
              <a:ext uri="{FF2B5EF4-FFF2-40B4-BE49-F238E27FC236}">
                <a16:creationId xmlns:a16="http://schemas.microsoft.com/office/drawing/2014/main" id="{D58B7BC6-E3D8-1C9C-A3BA-B47E433EECAE}"/>
              </a:ext>
            </a:extLst>
          </p:cNvPr>
          <p:cNvGraphicFramePr>
            <a:graphicFrameLocks noGrp="1"/>
          </p:cNvGraphicFramePr>
          <p:nvPr>
            <p:extLst>
              <p:ext uri="{D42A27DB-BD31-4B8C-83A1-F6EECF244321}">
                <p14:modId xmlns:p14="http://schemas.microsoft.com/office/powerpoint/2010/main" val="3546957999"/>
              </p:ext>
            </p:extLst>
          </p:nvPr>
        </p:nvGraphicFramePr>
        <p:xfrm>
          <a:off x="190500" y="617237"/>
          <a:ext cx="8763000" cy="4416776"/>
        </p:xfrm>
        <a:graphic>
          <a:graphicData uri="http://schemas.openxmlformats.org/drawingml/2006/table">
            <a:tbl>
              <a:tblPr>
                <a:tableStyleId>{5C22544A-7EE6-4342-B048-85BDC9FD1C3A}</a:tableStyleId>
              </a:tblPr>
              <a:tblGrid>
                <a:gridCol w="252262">
                  <a:extLst>
                    <a:ext uri="{9D8B030D-6E8A-4147-A177-3AD203B41FA5}">
                      <a16:colId xmlns:a16="http://schemas.microsoft.com/office/drawing/2014/main" val="2673078347"/>
                    </a:ext>
                  </a:extLst>
                </a:gridCol>
                <a:gridCol w="298383">
                  <a:extLst>
                    <a:ext uri="{9D8B030D-6E8A-4147-A177-3AD203B41FA5}">
                      <a16:colId xmlns:a16="http://schemas.microsoft.com/office/drawing/2014/main" val="3657713992"/>
                    </a:ext>
                  </a:extLst>
                </a:gridCol>
                <a:gridCol w="452388">
                  <a:extLst>
                    <a:ext uri="{9D8B030D-6E8A-4147-A177-3AD203B41FA5}">
                      <a16:colId xmlns:a16="http://schemas.microsoft.com/office/drawing/2014/main" val="2665802717"/>
                    </a:ext>
                  </a:extLst>
                </a:gridCol>
                <a:gridCol w="1540042">
                  <a:extLst>
                    <a:ext uri="{9D8B030D-6E8A-4147-A177-3AD203B41FA5}">
                      <a16:colId xmlns:a16="http://schemas.microsoft.com/office/drawing/2014/main" val="1072282746"/>
                    </a:ext>
                  </a:extLst>
                </a:gridCol>
                <a:gridCol w="2800951">
                  <a:extLst>
                    <a:ext uri="{9D8B030D-6E8A-4147-A177-3AD203B41FA5}">
                      <a16:colId xmlns:a16="http://schemas.microsoft.com/office/drawing/2014/main" val="4133752628"/>
                    </a:ext>
                  </a:extLst>
                </a:gridCol>
                <a:gridCol w="3418974">
                  <a:extLst>
                    <a:ext uri="{9D8B030D-6E8A-4147-A177-3AD203B41FA5}">
                      <a16:colId xmlns:a16="http://schemas.microsoft.com/office/drawing/2014/main" val="4092485514"/>
                    </a:ext>
                  </a:extLst>
                </a:gridCol>
              </a:tblGrid>
              <a:tr h="329770">
                <a:tc gridSpan="3">
                  <a:txBody>
                    <a:bodyPr/>
                    <a:lstStyle/>
                    <a:p>
                      <a:pPr algn="l" fontAlgn="ctr"/>
                      <a:endParaRPr 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hMerge="1">
                  <a:txBody>
                    <a:bodyPr/>
                    <a:lstStyle/>
                    <a:p>
                      <a:pPr algn="ctr" fontAlgn="ctr"/>
                      <a:endParaRPr 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h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a:txBody>
                    <a:bodyPr/>
                    <a:lstStyle/>
                    <a:p>
                      <a:pPr algn="ctr" fontAlgn="ct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Cluster</a:t>
                      </a: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a:txBody>
                    <a:bodyPr/>
                    <a:lstStyle/>
                    <a:p>
                      <a:pPr algn="ctr" fontAlgn="ct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Analysis</a:t>
                      </a:r>
                      <a:r>
                        <a:rPr lang="ko-KR" altLang="en-US"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 </a:t>
                      </a: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Result</a:t>
                      </a:r>
                      <a:endParaRPr lang="ko-KR" altLang="en-US"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tc>
                  <a:txBody>
                    <a:bodyPr/>
                    <a:lstStyle/>
                    <a:p>
                      <a:pPr algn="ctr" fontAlgn="ctr"/>
                      <a:r>
                        <a:rPr lang="en-US" altLang="ko-KR"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rPr>
                        <a:t>Insight</a:t>
                      </a:r>
                      <a:endParaRPr lang="ko-KR" altLang="en-US" sz="1000" b="0" i="0" u="none" strike="noStrike" dirty="0">
                        <a:solidFill>
                          <a:schemeClr val="bg1"/>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3F6A"/>
                    </a:solidFill>
                  </a:tcPr>
                </a:tc>
                <a:extLst>
                  <a:ext uri="{0D108BD9-81ED-4DB2-BD59-A6C34878D82A}">
                    <a16:rowId xmlns:a16="http://schemas.microsoft.com/office/drawing/2014/main" val="332938172"/>
                  </a:ext>
                </a:extLst>
              </a:tr>
              <a:tr h="553517">
                <a:tc rowSpan="8">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Others</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vert="wordArtVertRtl"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1B4"/>
                    </a:solidFill>
                  </a:tcPr>
                </a:tc>
                <a:tc rowSpan="4">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Consumption Methods</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vert="wordArtVertRtl"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1B4"/>
                    </a:solidFill>
                  </a:tcPr>
                </a:tc>
                <a:tc>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Dong</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Won</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F&amp;B</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2-2] </a:t>
                      </a:r>
                      <a:r>
                        <a:rPr lang="ko-KR" altLang="en-US" sz="800" u="none" strike="noStrike" dirty="0">
                          <a:effectLst/>
                          <a:latin typeface="나눔스퀘어_ac Bold" panose="020B0600000101010101" pitchFamily="50" charset="-127"/>
                          <a:ea typeface="나눔스퀘어_ac Bold" panose="020B0600000101010101" pitchFamily="50" charset="-127"/>
                        </a:rPr>
                        <a:t>찌다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넣다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끓이다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err="1">
                          <a:effectLst/>
                          <a:latin typeface="나눔스퀘어_ac Bold" panose="020B0600000101010101" pitchFamily="50" charset="-127"/>
                          <a:ea typeface="나눔스퀘어_ac Bold" panose="020B0600000101010101" pitchFamily="50" charset="-127"/>
                        </a:rPr>
                        <a:t>만두국</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altLang="ko-KR" sz="800" u="none" strike="noStrike" dirty="0">
                          <a:effectLst/>
                          <a:latin typeface="나눔스퀘어_ac Bold" panose="020B0600000101010101" pitchFamily="50" charset="-127"/>
                          <a:ea typeface="나눔스퀘어_ac Bold" panose="020B0600000101010101" pitchFamily="50" charset="-127"/>
                        </a:rPr>
                        <a:t>The customer's dumpling consumption methods include ⓐ steaming and </a:t>
                      </a:r>
                      <a:r>
                        <a:rPr lang="ko-KR" altLang="en-US" sz="800" u="none" strike="noStrike" dirty="0">
                          <a:effectLst/>
                          <a:latin typeface="나눔스퀘어_ac Bold" panose="020B0600000101010101" pitchFamily="50" charset="-127"/>
                          <a:ea typeface="나눔스퀘어_ac Bold" panose="020B0600000101010101" pitchFamily="50" charset="-127"/>
                        </a:rPr>
                        <a:t>ⓑ</a:t>
                      </a:r>
                      <a:r>
                        <a:rPr lang="en-US" altLang="ko-KR" sz="800" u="none" strike="noStrike" dirty="0">
                          <a:effectLst/>
                          <a:latin typeface="나눔스퀘어_ac Bold" panose="020B0600000101010101" pitchFamily="50" charset="-127"/>
                          <a:ea typeface="나눔스퀘어_ac Bold" panose="020B0600000101010101" pitchFamily="50" charset="-127"/>
                        </a:rPr>
                        <a:t> using as an ingredient in other dishes (dumpling soup)</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l" fontAlgn="ctr"/>
                      <a:r>
                        <a:rPr lang="en-US" altLang="ko-KR" sz="900" u="none" strike="noStrike" dirty="0">
                          <a:effectLst/>
                          <a:latin typeface="나눔스퀘어_ac Bold" panose="020B0600000101010101" pitchFamily="50" charset="-127"/>
                          <a:ea typeface="나눔스퀘어_ac Bold" panose="020B0600000101010101" pitchFamily="50" charset="-127"/>
                        </a:rPr>
                        <a:t>The customer's dumpling consumption methods include ⓐ steaming, ⓑ baking (using an air fryer, etc.), and ⓒ using as an ingredient in other dishes (dumpling soup, ramen).</a:t>
                      </a:r>
                    </a:p>
                    <a:p>
                      <a:pPr algn="l" fontAlgn="ctr"/>
                      <a:endParaRPr lang="en-US" altLang="ko-KR" sz="900" u="none" strike="noStrike" dirty="0">
                        <a:effectLst/>
                        <a:latin typeface="나눔스퀘어_ac Bold" panose="020B0600000101010101" pitchFamily="50" charset="-127"/>
                        <a:ea typeface="나눔스퀘어_ac Bold" panose="020B0600000101010101" pitchFamily="50" charset="-127"/>
                      </a:endParaRPr>
                    </a:p>
                    <a:p>
                      <a:pPr algn="l" fontAlgn="ctr"/>
                      <a:r>
                        <a:rPr lang="en-US" altLang="ko-KR" sz="900" u="none" strike="noStrike" dirty="0">
                          <a:effectLst/>
                          <a:latin typeface="나눔스퀘어_ac Bold" panose="020B0600000101010101" pitchFamily="50" charset="-127"/>
                          <a:ea typeface="나눔스퀘어_ac Bold" panose="020B0600000101010101" pitchFamily="50" charset="-127"/>
                        </a:rPr>
                        <a:t>Considering the customer's consumption habits, there is a need for future product development that takes these methods into account.</a:t>
                      </a:r>
                      <a:endParaRPr lang="en-US" altLang="ko-KR" sz="9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328724515"/>
                  </a:ext>
                </a:extLst>
              </a:tr>
              <a:tr h="369335">
                <a:tc v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tc>
                <a:tc vMerge="1">
                  <a:txBody>
                    <a:bodyPr/>
                    <a:lstStyle/>
                    <a:p>
                      <a:pPr latinLnBrk="1"/>
                      <a:endParaRPr lang="ko-KR" altLang="en-US"/>
                    </a:p>
                  </a:txBody>
                  <a:tcPr/>
                </a:tc>
                <a:tc>
                  <a:txBody>
                    <a:bodyPr/>
                    <a:lstStyle/>
                    <a:p>
                      <a:pPr algn="ctr" fontAlgn="ctr"/>
                      <a:r>
                        <a:rPr lang="en-US" sz="800" u="none" strike="noStrike" dirty="0">
                          <a:effectLst/>
                          <a:latin typeface="나눔스퀘어_ac ExtraBold" panose="020B0600000101010101" pitchFamily="50" charset="-127"/>
                          <a:ea typeface="나눔스퀘어_ac ExtraBold" panose="020B0600000101010101" pitchFamily="50" charset="-127"/>
                        </a:rPr>
                        <a:t>CJ</a:t>
                      </a:r>
                      <a:endParaRPr 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2-1] </a:t>
                      </a:r>
                      <a:r>
                        <a:rPr lang="ko-KR" altLang="en-US" sz="800" u="none" strike="noStrike">
                          <a:effectLst/>
                          <a:latin typeface="나눔스퀘어_ac Bold" panose="020B0600000101010101" pitchFamily="50" charset="-127"/>
                          <a:ea typeface="나눔스퀘어_ac Bold" panose="020B0600000101010101" pitchFamily="50" charset="-127"/>
                        </a:rPr>
                        <a:t>만둣국</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찌다</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굽다</a:t>
                      </a:r>
                      <a:br>
                        <a:rPr lang="ko-KR" altLang="en-US" sz="800" u="none" strike="noStrike">
                          <a:effectLst/>
                          <a:latin typeface="나눔스퀘어_ac Bold" panose="020B0600000101010101" pitchFamily="50" charset="-127"/>
                          <a:ea typeface="나눔스퀘어_ac Bold" panose="020B0600000101010101" pitchFamily="50" charset="-127"/>
                        </a:rPr>
                      </a:b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2-3] </a:t>
                      </a:r>
                      <a:r>
                        <a:rPr lang="ko-KR" altLang="en-US" sz="800" u="none" strike="noStrike">
                          <a:effectLst/>
                          <a:latin typeface="나눔스퀘어_ac Bold" panose="020B0600000101010101" pitchFamily="50" charset="-127"/>
                          <a:ea typeface="나눔스퀘어_ac Bold" panose="020B0600000101010101" pitchFamily="50" charset="-127"/>
                        </a:rPr>
                        <a:t>간식</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아이</a:t>
                      </a: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endParaRPr lang="en-US" altLang="ko-KR"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178832966"/>
                  </a:ext>
                </a:extLst>
              </a:tr>
              <a:tr h="382953">
                <a:tc vMerge="1">
                  <a:txBody>
                    <a:bodyPr/>
                    <a:lstStyle/>
                    <a:p>
                      <a:pPr algn="l" fontAlgn="ct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tc>
                <a:tc vMerge="1">
                  <a:txBody>
                    <a:bodyPr/>
                    <a:lstStyle/>
                    <a:p>
                      <a:pPr latinLnBrk="1"/>
                      <a:endParaRPr lang="ko-KR" altLang="en-US"/>
                    </a:p>
                  </a:txBody>
                  <a:tcPr/>
                </a:tc>
                <a:tc>
                  <a:txBody>
                    <a:bodyPr/>
                    <a:lstStyle/>
                    <a:p>
                      <a:pPr algn="ctr" fontAlgn="ctr"/>
                      <a:r>
                        <a:rPr lang="en-US" altLang="ko-KR" sz="800" u="none" strike="noStrike" dirty="0">
                          <a:effectLst/>
                          <a:latin typeface="나눔스퀘어_ac ExtraBold" panose="020B0600000101010101" pitchFamily="50" charset="-127"/>
                          <a:ea typeface="나눔스퀘어_ac ExtraBold" panose="020B0600000101010101" pitchFamily="50" charset="-127"/>
                        </a:rPr>
                        <a:t>Pul</a:t>
                      </a:r>
                    </a:p>
                    <a:p>
                      <a:pPr algn="ctr" fontAlgn="ctr"/>
                      <a:r>
                        <a:rPr lang="en-US" altLang="ko-KR" sz="800" u="none" strike="noStrike" dirty="0">
                          <a:effectLst/>
                          <a:latin typeface="나눔스퀘어_ac ExtraBold" panose="020B0600000101010101" pitchFamily="50" charset="-127"/>
                          <a:ea typeface="나눔스퀘어_ac ExtraBold" panose="020B0600000101010101" pitchFamily="50" charset="-127"/>
                        </a:rPr>
                        <a:t>Mu</a:t>
                      </a:r>
                    </a:p>
                    <a:p>
                      <a:pPr algn="ctr" fontAlgn="ctr"/>
                      <a:r>
                        <a:rPr lang="en-US" altLang="ko-KR" sz="800" u="none" strike="noStrike" dirty="0">
                          <a:effectLst/>
                          <a:latin typeface="나눔스퀘어_ac ExtraBold" panose="020B0600000101010101" pitchFamily="50" charset="-127"/>
                          <a:ea typeface="나눔스퀘어_ac ExtraBold" panose="020B0600000101010101" pitchFamily="50" charset="-127"/>
                        </a:rPr>
                        <a:t>Won</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2-2] </a:t>
                      </a:r>
                      <a:r>
                        <a:rPr lang="ko-KR" altLang="en-US" sz="800" u="none" strike="noStrike">
                          <a:effectLst/>
                          <a:latin typeface="나눔스퀘어_ac Bold" panose="020B0600000101010101" pitchFamily="50" charset="-127"/>
                          <a:ea typeface="나눔스퀘어_ac Bold" panose="020B0600000101010101" pitchFamily="50" charset="-127"/>
                        </a:rPr>
                        <a:t>만둣국</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에프</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돌리다</a:t>
                      </a: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2589958380"/>
                  </a:ext>
                </a:extLst>
              </a:tr>
              <a:tr h="369335">
                <a:tc v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tc>
                <a:tc vMerge="1">
                  <a:txBody>
                    <a:bodyPr/>
                    <a:lstStyle/>
                    <a:p>
                      <a:pPr latinLnBrk="1"/>
                      <a:endParaRPr lang="ko-KR" altLang="en-US"/>
                    </a:p>
                  </a:txBody>
                  <a:tcPr/>
                </a:tc>
                <a:tc>
                  <a:txBody>
                    <a:bodyPr/>
                    <a:lstStyle/>
                    <a:p>
                      <a:pPr algn="ctr" fontAlgn="ctr"/>
                      <a:r>
                        <a:rPr lang="en-US" altLang="ko-KR" sz="800" b="0" i="0" u="none" strike="noStrike" dirty="0" err="1">
                          <a:solidFill>
                            <a:srgbClr val="000000"/>
                          </a:solidFill>
                          <a:effectLst/>
                          <a:latin typeface="나눔스퀘어_ac ExtraBold" panose="020B0600000101010101" pitchFamily="50" charset="-127"/>
                          <a:ea typeface="나눔스퀘어_ac ExtraBold" panose="020B0600000101010101" pitchFamily="50" charset="-127"/>
                        </a:rPr>
                        <a:t>Haitai</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1-1] </a:t>
                      </a:r>
                      <a:r>
                        <a:rPr lang="ko-KR" altLang="en-US" sz="800" u="none" strike="noStrike">
                          <a:effectLst/>
                          <a:latin typeface="나눔스퀘어_ac Bold" panose="020B0600000101010101" pitchFamily="50" charset="-127"/>
                          <a:ea typeface="나눔스퀘어_ac Bold" panose="020B0600000101010101" pitchFamily="50" charset="-127"/>
                        </a:rPr>
                        <a:t>라면</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만들다</a:t>
                      </a:r>
                      <a:br>
                        <a:rPr lang="ko-KR" altLang="en-US" sz="800" u="none" strike="noStrike">
                          <a:effectLst/>
                          <a:latin typeface="나눔스퀘어_ac Bold" panose="020B0600000101010101" pitchFamily="50" charset="-127"/>
                          <a:ea typeface="나눔스퀘어_ac Bold" panose="020B0600000101010101" pitchFamily="50" charset="-127"/>
                        </a:rPr>
                      </a:b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2-1] </a:t>
                      </a:r>
                      <a:r>
                        <a:rPr lang="ko-KR" altLang="en-US" sz="800" u="none" strike="noStrike">
                          <a:effectLst/>
                          <a:latin typeface="나눔스퀘어_ac Bold" panose="020B0600000101010101" pitchFamily="50" charset="-127"/>
                          <a:ea typeface="나눔스퀘어_ac Bold" panose="020B0600000101010101" pitchFamily="50" charset="-127"/>
                        </a:rPr>
                        <a:t>찌다</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넣다</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굽다</a:t>
                      </a: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ko-KR" altLang="en-US" sz="800" u="none" strike="noStrike" dirty="0">
                          <a:effectLst/>
                          <a:latin typeface="나눔스퀘어_ac Bold" panose="020B0600000101010101" pitchFamily="50" charset="-127"/>
                          <a:ea typeface="나눔스퀘어_ac Bold" panose="020B0600000101010101" pitchFamily="50" charset="-127"/>
                        </a:rPr>
                        <a:t>　</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2881642205"/>
                  </a:ext>
                </a:extLst>
              </a:tr>
              <a:tr h="737698">
                <a:tc v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tc>
                <a:tc rowSpan="4">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Others</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vert="wordArtVertRtl"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1B4"/>
                    </a:solidFill>
                  </a:tcPr>
                </a:tc>
                <a:tc>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Dong</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Won</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F&amp;B</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1-1] </a:t>
                      </a:r>
                      <a:r>
                        <a:rPr lang="ko-KR" altLang="en-US" sz="800" u="none" strike="noStrike" dirty="0">
                          <a:effectLst/>
                          <a:latin typeface="나눔스퀘어_ac Bold" panose="020B0600000101010101" pitchFamily="50" charset="-127"/>
                          <a:ea typeface="나눔스퀘어_ac Bold" panose="020B0600000101010101" pitchFamily="50" charset="-127"/>
                        </a:rPr>
                        <a:t>배송</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머리카락</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버리다 등</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altLang="ko-KR" sz="800" u="none" strike="noStrike" dirty="0">
                          <a:effectLst/>
                          <a:latin typeface="나눔스퀘어_ac Bold" panose="020B0600000101010101" pitchFamily="50" charset="-127"/>
                          <a:ea typeface="나눔스퀘어_ac Bold" panose="020B0600000101010101" pitchFamily="50" charset="-127"/>
                        </a:rPr>
                        <a:t>Poor delivery conditions resulted in product breakage, and there have been instances where foreign substances were found, leading to the disposal of dumplings</a:t>
                      </a:r>
                      <a:endParaRPr lang="en-US" altLang="ko-KR"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l" fontAlgn="ctr"/>
                      <a:r>
                        <a:rPr lang="en-US" altLang="ko-KR" sz="900" u="none" strike="noStrike" dirty="0">
                          <a:effectLst/>
                          <a:latin typeface="나눔스퀘어_ac Bold" panose="020B0600000101010101" pitchFamily="50" charset="-127"/>
                          <a:ea typeface="나눔스퀘어_ac Bold" panose="020B0600000101010101" pitchFamily="50" charset="-127"/>
                        </a:rPr>
                        <a:t>As common delivery issues have been identified, corrective measures are necessary in packaging and other aspects. Furthermore, complaints regarding basic foreign materials have been noted in comparison to our company and competitors, emphasizing the need for efforts to improve quality.</a:t>
                      </a:r>
                      <a:endParaRPr lang="ko-KR" altLang="en-US" sz="9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25090427"/>
                  </a:ext>
                </a:extLst>
              </a:tr>
              <a:tr h="1106063">
                <a:tc v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tc>
                <a:tc vMerge="1">
                  <a:txBody>
                    <a:bodyPr/>
                    <a:lstStyle/>
                    <a:p>
                      <a:pPr latinLnBrk="1"/>
                      <a:endParaRPr lang="ko-KR" altLang="en-US"/>
                    </a:p>
                  </a:txBody>
                  <a:tcPr/>
                </a:tc>
                <a:tc>
                  <a:txBody>
                    <a:bodyPr/>
                    <a:lstStyle/>
                    <a:p>
                      <a:pPr algn="ctr" fontAlgn="ctr"/>
                      <a:r>
                        <a:rPr lang="en-US" sz="800" u="none" strike="noStrike" dirty="0">
                          <a:effectLst/>
                          <a:latin typeface="나눔스퀘어_ac ExtraBold" panose="020B0600000101010101" pitchFamily="50" charset="-127"/>
                          <a:ea typeface="나눔스퀘어_ac ExtraBold" panose="020B0600000101010101" pitchFamily="50" charset="-127"/>
                        </a:rPr>
                        <a:t>CJ</a:t>
                      </a:r>
                      <a:endParaRPr 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1-1] </a:t>
                      </a:r>
                      <a:r>
                        <a:rPr lang="ko-KR" altLang="en-US" sz="800" u="none" strike="noStrike" dirty="0">
                          <a:effectLst/>
                          <a:latin typeface="나눔스퀘어_ac Bold" panose="020B0600000101010101" pitchFamily="50" charset="-127"/>
                          <a:ea typeface="나눔스퀘어_ac Bold" panose="020B0600000101010101" pitchFamily="50" charset="-127"/>
                        </a:rPr>
                        <a:t>늦어지다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너무</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배송</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제품</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찢어지다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냉동</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상태</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힘들다</a:t>
                      </a:r>
                      <a:br>
                        <a:rPr lang="ko-KR" altLang="en-US" sz="800" u="none" strike="noStrike" dirty="0">
                          <a:effectLst/>
                          <a:latin typeface="나눔스퀘어_ac Bold" panose="020B0600000101010101" pitchFamily="50" charset="-127"/>
                          <a:ea typeface="나눔스퀘어_ac Bold" panose="020B0600000101010101" pitchFamily="50" charset="-127"/>
                        </a:rPr>
                      </a:b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1-2] </a:t>
                      </a:r>
                      <a:r>
                        <a:rPr lang="ko-KR" altLang="en-US" sz="800" u="none" strike="noStrike" dirty="0">
                          <a:effectLst/>
                          <a:latin typeface="나눔스퀘어_ac Bold" panose="020B0600000101010101" pitchFamily="50" charset="-127"/>
                          <a:ea typeface="나눔스퀘어_ac Bold" panose="020B0600000101010101" pitchFamily="50" charset="-127"/>
                        </a:rPr>
                        <a:t>녹다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배송</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오다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너무</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err="1">
                          <a:effectLst/>
                          <a:latin typeface="나눔스퀘어_ac Bold" panose="020B0600000101010101" pitchFamily="50" charset="-127"/>
                          <a:ea typeface="나눔스퀘어_ac Bold" panose="020B0600000101010101" pitchFamily="50" charset="-127"/>
                        </a:rPr>
                        <a:t>아이스팩</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냉동식품</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인데</a:t>
                      </a:r>
                      <a:br>
                        <a:rPr lang="ko-KR" altLang="en-US" sz="800" u="none" strike="noStrike" dirty="0">
                          <a:effectLst/>
                          <a:latin typeface="나눔스퀘어_ac Bold" panose="020B0600000101010101" pitchFamily="50" charset="-127"/>
                          <a:ea typeface="나눔스퀘어_ac Bold" panose="020B0600000101010101" pitchFamily="50" charset="-127"/>
                        </a:rPr>
                      </a:br>
                      <a:r>
                        <a:rPr lang="en-US" altLang="ko-KR" sz="800" u="none" strike="noStrike" dirty="0">
                          <a:effectLst/>
                          <a:latin typeface="나눔스퀘어_ac Bold" panose="020B0600000101010101" pitchFamily="50" charset="-127"/>
                          <a:ea typeface="나눔스퀘어_ac Bold" panose="020B0600000101010101" pitchFamily="50" charset="-127"/>
                        </a:rPr>
                        <a:t>[</a:t>
                      </a:r>
                      <a:r>
                        <a:rPr lang="ko-KR" altLang="en-US" sz="800" u="none" strike="noStrike" dirty="0">
                          <a:effectLst/>
                          <a:latin typeface="나눔스퀘어_ac Bold" panose="020B0600000101010101" pitchFamily="50" charset="-127"/>
                          <a:ea typeface="나눔스퀘어_ac Bold" panose="020B0600000101010101" pitchFamily="50" charset="-127"/>
                        </a:rPr>
                        <a:t>군집 </a:t>
                      </a:r>
                      <a:r>
                        <a:rPr lang="en-US" altLang="ko-KR" sz="800" u="none" strike="noStrike" dirty="0">
                          <a:effectLst/>
                          <a:latin typeface="나눔스퀘어_ac Bold" panose="020B0600000101010101" pitchFamily="50" charset="-127"/>
                          <a:ea typeface="나눔스퀘어_ac Bold" panose="020B0600000101010101" pitchFamily="50" charset="-127"/>
                        </a:rPr>
                        <a:t>1-3] </a:t>
                      </a:r>
                      <a:r>
                        <a:rPr lang="ko-KR" altLang="en-US" sz="800" u="none" strike="noStrike" dirty="0">
                          <a:effectLst/>
                          <a:latin typeface="나눔스퀘어_ac Bold" panose="020B0600000101010101" pitchFamily="50" charset="-127"/>
                          <a:ea typeface="나눔스퀘어_ac Bold" panose="020B0600000101010101" pitchFamily="50" charset="-127"/>
                        </a:rPr>
                        <a:t>부서지다</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상자</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배달</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신경</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스티로폼</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반품</a:t>
                      </a:r>
                      <a:r>
                        <a:rPr lang="en-US" altLang="ko-KR" sz="800" u="none" strike="noStrike" dirty="0">
                          <a:effectLst/>
                          <a:latin typeface="나눔스퀘어_ac Bold" panose="020B0600000101010101" pitchFamily="50" charset="-127"/>
                          <a:ea typeface="나눔스퀘어_ac Bold" panose="020B0600000101010101" pitchFamily="50" charset="-127"/>
                        </a:rPr>
                        <a:t>, </a:t>
                      </a:r>
                      <a:r>
                        <a:rPr lang="ko-KR" altLang="en-US" sz="800" u="none" strike="noStrike" dirty="0">
                          <a:effectLst/>
                          <a:latin typeface="나눔스퀘어_ac Bold" panose="020B0600000101010101" pitchFamily="50" charset="-127"/>
                          <a:ea typeface="나눔스퀘어_ac Bold" panose="020B0600000101010101" pitchFamily="50" charset="-127"/>
                        </a:rPr>
                        <a:t>포장</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delivery issues have been identified</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3530365296"/>
                  </a:ext>
                </a:extLst>
              </a:tr>
              <a:tr h="382953">
                <a:tc v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tc>
                <a:tc vMerge="1">
                  <a:txBody>
                    <a:bodyPr/>
                    <a:lstStyle/>
                    <a:p>
                      <a:pPr latinLnBrk="1"/>
                      <a:endParaRPr lang="ko-KR" altLang="en-US"/>
                    </a:p>
                  </a:txBody>
                  <a:tcPr/>
                </a:tc>
                <a:tc>
                  <a:txBody>
                    <a:bodyPr/>
                    <a:lstStyle/>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Pul</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Mu</a:t>
                      </a:r>
                    </a:p>
                    <a:p>
                      <a:pPr algn="ctr" fontAlgn="ctr"/>
                      <a:r>
                        <a:rPr lang="en-US" altLang="ko-KR"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rPr>
                        <a:t>won</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3904898722"/>
                  </a:ext>
                </a:extLst>
              </a:tr>
              <a:tr h="185152">
                <a:tc vMerge="1">
                  <a:txBody>
                    <a:bodyPr/>
                    <a:lstStyle/>
                    <a:p>
                      <a:pPr algn="l" fontAlgn="ct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642" marR="642" marT="642" marB="0" anchor="ctr"/>
                </a:tc>
                <a:tc vMerge="1">
                  <a:txBody>
                    <a:bodyPr/>
                    <a:lstStyle/>
                    <a:p>
                      <a:pPr latinLnBrk="1"/>
                      <a:endParaRPr lang="ko-KR" altLang="en-US"/>
                    </a:p>
                  </a:txBody>
                  <a:tcPr/>
                </a:tc>
                <a:tc>
                  <a:txBody>
                    <a:bodyPr/>
                    <a:lstStyle/>
                    <a:p>
                      <a:pPr algn="ctr" fontAlgn="ctr"/>
                      <a:r>
                        <a:rPr lang="en-US" altLang="ko-KR" sz="800" b="0" i="0" u="none" strike="noStrike" dirty="0" err="1">
                          <a:solidFill>
                            <a:srgbClr val="000000"/>
                          </a:solidFill>
                          <a:effectLst/>
                          <a:latin typeface="나눔스퀘어_ac ExtraBold" panose="020B0600000101010101" pitchFamily="50" charset="-127"/>
                          <a:ea typeface="나눔스퀘어_ac ExtraBold" panose="020B0600000101010101" pitchFamily="50" charset="-127"/>
                        </a:rPr>
                        <a:t>Haitai</a:t>
                      </a:r>
                      <a:endParaRPr lang="ko-KR" altLang="en-US" sz="800" b="0" i="0" u="none" strike="noStrike" dirty="0">
                        <a:solidFill>
                          <a:srgbClr val="000000"/>
                        </a:solidFill>
                        <a:effectLst/>
                        <a:latin typeface="나눔스퀘어_ac ExtraBold" panose="020B0600000101010101" pitchFamily="50" charset="-127"/>
                        <a:ea typeface="나눔스퀘어_ac Extra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US" altLang="ko-KR" sz="800" u="none" strike="noStrike">
                          <a:effectLst/>
                          <a:latin typeface="나눔스퀘어_ac Bold" panose="020B0600000101010101" pitchFamily="50" charset="-127"/>
                          <a:ea typeface="나눔스퀘어_ac Bold" panose="020B0600000101010101" pitchFamily="50" charset="-127"/>
                        </a:rPr>
                        <a:t>[</a:t>
                      </a:r>
                      <a:r>
                        <a:rPr lang="ko-KR" altLang="en-US" sz="800" u="none" strike="noStrike">
                          <a:effectLst/>
                          <a:latin typeface="나눔스퀘어_ac Bold" panose="020B0600000101010101" pitchFamily="50" charset="-127"/>
                          <a:ea typeface="나눔스퀘어_ac Bold" panose="020B0600000101010101" pitchFamily="50" charset="-127"/>
                        </a:rPr>
                        <a:t>군집 </a:t>
                      </a:r>
                      <a:r>
                        <a:rPr lang="en-US" altLang="ko-KR" sz="800" u="none" strike="noStrike">
                          <a:effectLst/>
                          <a:latin typeface="나눔스퀘어_ac Bold" panose="020B0600000101010101" pitchFamily="50" charset="-127"/>
                          <a:ea typeface="나눔스퀘어_ac Bold" panose="020B0600000101010101" pitchFamily="50" charset="-127"/>
                        </a:rPr>
                        <a:t>1-2] </a:t>
                      </a:r>
                      <a:r>
                        <a:rPr lang="ko-KR" altLang="en-US" sz="800" u="none" strike="noStrike">
                          <a:effectLst/>
                          <a:latin typeface="나눔스퀘어_ac Bold" panose="020B0600000101010101" pitchFamily="50" charset="-127"/>
                          <a:ea typeface="나눔스퀘어_ac Bold" panose="020B0600000101010101" pitchFamily="50" charset="-127"/>
                        </a:rPr>
                        <a:t>배송</a:t>
                      </a:r>
                      <a:r>
                        <a:rPr lang="en-US" altLang="ko-KR" sz="800" u="none" strike="noStrike">
                          <a:effectLst/>
                          <a:latin typeface="나눔스퀘어_ac Bold" panose="020B0600000101010101" pitchFamily="50" charset="-127"/>
                          <a:ea typeface="나눔스퀘어_ac Bold" panose="020B0600000101010101" pitchFamily="50" charset="-127"/>
                        </a:rPr>
                        <a:t>, </a:t>
                      </a:r>
                      <a:r>
                        <a:rPr lang="ko-KR" altLang="en-US" sz="800" u="none" strike="noStrike">
                          <a:effectLst/>
                          <a:latin typeface="나눔스퀘어_ac Bold" panose="020B0600000101010101" pitchFamily="50" charset="-127"/>
                          <a:ea typeface="나눔스퀘어_ac Bold" panose="020B0600000101010101" pitchFamily="50" charset="-127"/>
                        </a:rPr>
                        <a:t>녹다</a:t>
                      </a:r>
                      <a:endParaRPr lang="ko-KR" altLang="en-US" sz="800" b="0" i="0" u="none" strike="noStrike">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ko-KR" sz="800" u="none" strike="noStrike" dirty="0">
                          <a:effectLst/>
                          <a:latin typeface="나눔스퀘어_ac Bold" panose="020B0600000101010101" pitchFamily="50" charset="-127"/>
                          <a:ea typeface="나눔스퀘어_ac Bold" panose="020B0600000101010101" pitchFamily="50" charset="-127"/>
                        </a:rPr>
                        <a:t>delivery issues have been identified</a:t>
                      </a:r>
                      <a:r>
                        <a:rPr lang="ko-KR" altLang="en-US" sz="800" u="none" strike="noStrike" dirty="0">
                          <a:effectLst/>
                          <a:latin typeface="나눔스퀘어_ac Bold" panose="020B0600000101010101" pitchFamily="50" charset="-127"/>
                          <a:ea typeface="나눔스퀘어_ac Bold" panose="020B0600000101010101" pitchFamily="50" charset="-127"/>
                        </a:rPr>
                        <a:t>　</a:t>
                      </a:r>
                      <a:endParaRPr lang="ko-KR" altLang="en-US" sz="800" b="0" i="0" u="none" strike="noStrike" dirty="0">
                        <a:solidFill>
                          <a:srgbClr val="000000"/>
                        </a:solidFill>
                        <a:effectLst/>
                        <a:latin typeface="나눔스퀘어_ac Bold" panose="020B0600000101010101" pitchFamily="50" charset="-127"/>
                        <a:ea typeface="나눔스퀘어_ac Bold" panose="020B0600000101010101" pitchFamily="50" charset="-127"/>
                      </a:endParaRPr>
                    </a:p>
                  </a:txBody>
                  <a:tcPr marL="72000" marR="72000" marT="6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latinLnBrk="1"/>
                      <a:endParaRPr lang="ko-KR" altLang="en-US"/>
                    </a:p>
                  </a:txBody>
                  <a:tcPr/>
                </a:tc>
                <a:extLst>
                  <a:ext uri="{0D108BD9-81ED-4DB2-BD59-A6C34878D82A}">
                    <a16:rowId xmlns:a16="http://schemas.microsoft.com/office/drawing/2014/main" val="743445265"/>
                  </a:ext>
                </a:extLst>
              </a:tr>
            </a:tbl>
          </a:graphicData>
        </a:graphic>
      </p:graphicFrame>
    </p:spTree>
    <p:extLst>
      <p:ext uri="{BB962C8B-B14F-4D97-AF65-F5344CB8AC3E}">
        <p14:creationId xmlns:p14="http://schemas.microsoft.com/office/powerpoint/2010/main" val="4078580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(Appendix) K-means Output</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sp>
        <p:nvSpPr>
          <p:cNvPr id="23" name="직사각형 22">
            <a:extLst>
              <a:ext uri="{FF2B5EF4-FFF2-40B4-BE49-F238E27FC236}">
                <a16:creationId xmlns:a16="http://schemas.microsoft.com/office/drawing/2014/main" id="{25A19D99-EE04-273B-7183-2DE30B62C412}"/>
              </a:ext>
            </a:extLst>
          </p:cNvPr>
          <p:cNvSpPr/>
          <p:nvPr/>
        </p:nvSpPr>
        <p:spPr>
          <a:xfrm>
            <a:off x="0" y="578818"/>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latinLnBrk="1">
              <a:lnSpc>
                <a:spcPct val="107000"/>
              </a:lnSpc>
              <a:spcAft>
                <a:spcPts val="800"/>
              </a:spcAft>
            </a:pPr>
            <a:endPar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sp>
        <p:nvSpPr>
          <p:cNvPr id="13" name="직사각형 12">
            <a:extLst>
              <a:ext uri="{FF2B5EF4-FFF2-40B4-BE49-F238E27FC236}">
                <a16:creationId xmlns:a16="http://schemas.microsoft.com/office/drawing/2014/main" id="{D1439365-25B1-6420-8B3E-C61CF3440761}"/>
              </a:ext>
            </a:extLst>
          </p:cNvPr>
          <p:cNvSpPr/>
          <p:nvPr/>
        </p:nvSpPr>
        <p:spPr>
          <a:xfrm>
            <a:off x="5358808" y="525528"/>
            <a:ext cx="3571260" cy="2224815"/>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sz="1200" i="1" dirty="0">
              <a:solidFill>
                <a:schemeClr val="tx1"/>
              </a:solidFill>
              <a:latin typeface="나눔스퀘어_ac Bold" panose="020B0600000101010101" pitchFamily="50" charset="-127"/>
              <a:ea typeface="나눔스퀘어_ac Bold" panose="020B0600000101010101" pitchFamily="50" charset="-127"/>
            </a:endParaRPr>
          </a:p>
        </p:txBody>
      </p:sp>
      <p:sp>
        <p:nvSpPr>
          <p:cNvPr id="3" name="직사각형 2">
            <a:extLst>
              <a:ext uri="{FF2B5EF4-FFF2-40B4-BE49-F238E27FC236}">
                <a16:creationId xmlns:a16="http://schemas.microsoft.com/office/drawing/2014/main" id="{C83FC602-A316-2A69-6FB4-E17693EAC61D}"/>
              </a:ext>
            </a:extLst>
          </p:cNvPr>
          <p:cNvSpPr/>
          <p:nvPr/>
        </p:nvSpPr>
        <p:spPr>
          <a:xfrm>
            <a:off x="5358808" y="2814495"/>
            <a:ext cx="3571260" cy="2224815"/>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sz="1200" i="1" dirty="0">
              <a:solidFill>
                <a:schemeClr val="tx1"/>
              </a:solidFill>
              <a:latin typeface="나눔스퀘어_ac Bold" panose="020B0600000101010101" pitchFamily="50" charset="-127"/>
              <a:ea typeface="나눔스퀘어_ac Bold" panose="020B0600000101010101" pitchFamily="50" charset="-127"/>
            </a:endParaRPr>
          </a:p>
        </p:txBody>
      </p:sp>
      <p:pic>
        <p:nvPicPr>
          <p:cNvPr id="11" name="그림 10">
            <a:extLst>
              <a:ext uri="{FF2B5EF4-FFF2-40B4-BE49-F238E27FC236}">
                <a16:creationId xmlns:a16="http://schemas.microsoft.com/office/drawing/2014/main" id="{6B718456-1597-913F-D9C6-E970FAA79A39}"/>
              </a:ext>
            </a:extLst>
          </p:cNvPr>
          <p:cNvPicPr>
            <a:picLocks noChangeAspect="1"/>
          </p:cNvPicPr>
          <p:nvPr/>
        </p:nvPicPr>
        <p:blipFill rotWithShape="1">
          <a:blip r:embed="rId3"/>
          <a:srcRect t="1381" r="561"/>
          <a:stretch/>
        </p:blipFill>
        <p:spPr>
          <a:xfrm>
            <a:off x="567531" y="525528"/>
            <a:ext cx="4774286" cy="2278334"/>
          </a:xfrm>
          <a:prstGeom prst="rect">
            <a:avLst/>
          </a:prstGeom>
        </p:spPr>
      </p:pic>
      <p:sp>
        <p:nvSpPr>
          <p:cNvPr id="15" name="직사각형 14">
            <a:extLst>
              <a:ext uri="{FF2B5EF4-FFF2-40B4-BE49-F238E27FC236}">
                <a16:creationId xmlns:a16="http://schemas.microsoft.com/office/drawing/2014/main" id="{D4237F7B-65D2-8090-6939-5A084CFDA4E0}"/>
              </a:ext>
            </a:extLst>
          </p:cNvPr>
          <p:cNvSpPr/>
          <p:nvPr/>
        </p:nvSpPr>
        <p:spPr>
          <a:xfrm>
            <a:off x="122667" y="532691"/>
            <a:ext cx="432105" cy="2224815"/>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1200" dirty="0">
                <a:latin typeface="나눔스퀘어_ac Bold" panose="020B0600000101010101" pitchFamily="50" charset="-127"/>
                <a:ea typeface="나눔스퀘어_ac Bold" panose="020B0600000101010101" pitchFamily="50" charset="-127"/>
              </a:rPr>
              <a:t>Dongwon F&amp;B</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16" name="직사각형 15">
            <a:extLst>
              <a:ext uri="{FF2B5EF4-FFF2-40B4-BE49-F238E27FC236}">
                <a16:creationId xmlns:a16="http://schemas.microsoft.com/office/drawing/2014/main" id="{9659360C-7681-F3BE-D2EE-3344E72F39C7}"/>
              </a:ext>
            </a:extLst>
          </p:cNvPr>
          <p:cNvSpPr/>
          <p:nvPr/>
        </p:nvSpPr>
        <p:spPr>
          <a:xfrm>
            <a:off x="122667" y="2783557"/>
            <a:ext cx="432105" cy="2169444"/>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1200" dirty="0">
                <a:latin typeface="나눔스퀘어_ac Bold" panose="020B0600000101010101" pitchFamily="50" charset="-127"/>
                <a:ea typeface="나눔스퀘어_ac Bold" panose="020B0600000101010101" pitchFamily="50" charset="-127"/>
              </a:rPr>
              <a:t>CJ</a:t>
            </a:r>
            <a:endParaRPr lang="ko-KR" altLang="en-US" sz="1200" dirty="0">
              <a:latin typeface="나눔스퀘어_ac Bold" panose="020B0600000101010101" pitchFamily="50" charset="-127"/>
              <a:ea typeface="나눔스퀘어_ac Bold" panose="020B0600000101010101" pitchFamily="50" charset="-127"/>
            </a:endParaRPr>
          </a:p>
        </p:txBody>
      </p:sp>
      <p:pic>
        <p:nvPicPr>
          <p:cNvPr id="18" name="그림 17">
            <a:extLst>
              <a:ext uri="{FF2B5EF4-FFF2-40B4-BE49-F238E27FC236}">
                <a16:creationId xmlns:a16="http://schemas.microsoft.com/office/drawing/2014/main" id="{A4852616-2024-DA48-000E-B0BE72F9C9CC}"/>
              </a:ext>
            </a:extLst>
          </p:cNvPr>
          <p:cNvPicPr>
            <a:picLocks noChangeAspect="1"/>
          </p:cNvPicPr>
          <p:nvPr/>
        </p:nvPicPr>
        <p:blipFill rotWithShape="1">
          <a:blip r:embed="rId4"/>
          <a:srcRect t="927"/>
          <a:stretch/>
        </p:blipFill>
        <p:spPr>
          <a:xfrm>
            <a:off x="563299" y="2771169"/>
            <a:ext cx="4778518" cy="2224815"/>
          </a:xfrm>
          <a:prstGeom prst="rect">
            <a:avLst/>
          </a:prstGeom>
        </p:spPr>
      </p:pic>
      <p:pic>
        <p:nvPicPr>
          <p:cNvPr id="3078" name="Picture 6">
            <a:extLst>
              <a:ext uri="{FF2B5EF4-FFF2-40B4-BE49-F238E27FC236}">
                <a16:creationId xmlns:a16="http://schemas.microsoft.com/office/drawing/2014/main" id="{1AD6C89E-983D-1A28-123E-F47943480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2528" y="3220116"/>
            <a:ext cx="1621393" cy="1629440"/>
          </a:xfrm>
          <a:prstGeom prst="rect">
            <a:avLst/>
          </a:prstGeom>
          <a:noFill/>
          <a:ln>
            <a:solidFill>
              <a:srgbClr val="2A3F6A"/>
            </a:solidFill>
          </a:ln>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44FC63D-4F8A-0C20-DD44-7F8F027FF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7896" y="3220116"/>
            <a:ext cx="1621393" cy="1629440"/>
          </a:xfrm>
          <a:prstGeom prst="rect">
            <a:avLst/>
          </a:prstGeom>
          <a:noFill/>
          <a:ln>
            <a:solidFill>
              <a:srgbClr val="2A3F6A"/>
            </a:solidFill>
          </a:ln>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4D0FDC72-D122-7830-D385-3365F28CA93D}"/>
              </a:ext>
            </a:extLst>
          </p:cNvPr>
          <p:cNvSpPr/>
          <p:nvPr/>
        </p:nvSpPr>
        <p:spPr>
          <a:xfrm>
            <a:off x="5452528" y="2888300"/>
            <a:ext cx="1617013" cy="267664"/>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dirty="0">
                <a:latin typeface="나눔스퀘어_ac Bold" panose="020B0600000101010101" pitchFamily="50" charset="-127"/>
                <a:ea typeface="나눔스퀘어_ac Bold" panose="020B0600000101010101" pitchFamily="50" charset="-127"/>
              </a:rPr>
              <a:t>Negative K-Means Clustering</a:t>
            </a:r>
            <a:endParaRPr lang="ko-KR" altLang="en-US" sz="800" dirty="0">
              <a:latin typeface="나눔스퀘어_ac Bold" panose="020B0600000101010101" pitchFamily="50" charset="-127"/>
              <a:ea typeface="나눔스퀘어_ac Bold" panose="020B0600000101010101" pitchFamily="50" charset="-127"/>
            </a:endParaRPr>
          </a:p>
        </p:txBody>
      </p:sp>
      <p:sp>
        <p:nvSpPr>
          <p:cNvPr id="4" name="직사각형 3">
            <a:extLst>
              <a:ext uri="{FF2B5EF4-FFF2-40B4-BE49-F238E27FC236}">
                <a16:creationId xmlns:a16="http://schemas.microsoft.com/office/drawing/2014/main" id="{72970E18-4893-685A-F16C-CCE9868BAEB0}"/>
              </a:ext>
            </a:extLst>
          </p:cNvPr>
          <p:cNvSpPr/>
          <p:nvPr/>
        </p:nvSpPr>
        <p:spPr>
          <a:xfrm>
            <a:off x="7227896" y="2888300"/>
            <a:ext cx="1617013" cy="267664"/>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dirty="0">
                <a:latin typeface="나눔스퀘어_ac Bold" panose="020B0600000101010101" pitchFamily="50" charset="-127"/>
                <a:ea typeface="나눔스퀘어_ac Bold" panose="020B0600000101010101" pitchFamily="50" charset="-127"/>
              </a:rPr>
              <a:t>Positive K-Means Clustering</a:t>
            </a:r>
            <a:endParaRPr lang="ko-KR" altLang="en-US" sz="800" dirty="0">
              <a:latin typeface="나눔스퀘어_ac Bold" panose="020B0600000101010101" pitchFamily="50" charset="-127"/>
              <a:ea typeface="나눔스퀘어_ac Bold" panose="020B0600000101010101" pitchFamily="50" charset="-127"/>
            </a:endParaRPr>
          </a:p>
        </p:txBody>
      </p:sp>
      <p:sp>
        <p:nvSpPr>
          <p:cNvPr id="5" name="직사각형 4">
            <a:extLst>
              <a:ext uri="{FF2B5EF4-FFF2-40B4-BE49-F238E27FC236}">
                <a16:creationId xmlns:a16="http://schemas.microsoft.com/office/drawing/2014/main" id="{F8545156-D4FD-8867-2A74-A0CDFB3E763C}"/>
              </a:ext>
            </a:extLst>
          </p:cNvPr>
          <p:cNvSpPr/>
          <p:nvPr/>
        </p:nvSpPr>
        <p:spPr>
          <a:xfrm>
            <a:off x="5452528" y="572082"/>
            <a:ext cx="1617013" cy="267664"/>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dirty="0">
                <a:latin typeface="나눔스퀘어_ac Bold" panose="020B0600000101010101" pitchFamily="50" charset="-127"/>
                <a:ea typeface="나눔스퀘어_ac Bold" panose="020B0600000101010101" pitchFamily="50" charset="-127"/>
              </a:rPr>
              <a:t>Negative K-Means Clustering</a:t>
            </a:r>
            <a:endParaRPr lang="ko-KR" altLang="en-US" sz="800"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ACF39D39-3E90-97C0-B393-EDA565F41598}"/>
              </a:ext>
            </a:extLst>
          </p:cNvPr>
          <p:cNvSpPr/>
          <p:nvPr/>
        </p:nvSpPr>
        <p:spPr>
          <a:xfrm>
            <a:off x="7227896" y="572082"/>
            <a:ext cx="1617013" cy="267664"/>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dirty="0">
                <a:latin typeface="나눔스퀘어_ac Bold" panose="020B0600000101010101" pitchFamily="50" charset="-127"/>
                <a:ea typeface="나눔스퀘어_ac Bold" panose="020B0600000101010101" pitchFamily="50" charset="-127"/>
              </a:rPr>
              <a:t>Positive K-Means Clustering</a:t>
            </a:r>
            <a:endParaRPr lang="ko-KR" altLang="en-US" sz="800" dirty="0">
              <a:latin typeface="나눔스퀘어_ac Bold" panose="020B0600000101010101" pitchFamily="50" charset="-127"/>
              <a:ea typeface="나눔스퀘어_ac Bold" panose="020B0600000101010101" pitchFamily="50" charset="-127"/>
            </a:endParaRPr>
          </a:p>
        </p:txBody>
      </p:sp>
      <p:pic>
        <p:nvPicPr>
          <p:cNvPr id="3082" name="Picture 10">
            <a:extLst>
              <a:ext uri="{FF2B5EF4-FFF2-40B4-BE49-F238E27FC236}">
                <a16:creationId xmlns:a16="http://schemas.microsoft.com/office/drawing/2014/main" id="{84D76855-1363-0E1D-2134-DBF319FD34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2528" y="909871"/>
            <a:ext cx="1617013" cy="1625037"/>
          </a:xfrm>
          <a:prstGeom prst="rect">
            <a:avLst/>
          </a:prstGeom>
          <a:noFill/>
          <a:ln>
            <a:solidFill>
              <a:srgbClr val="2A3F6A"/>
            </a:solidFill>
          </a:ln>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2EEDB91A-765E-B6D3-2836-802317CC96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7895" y="903898"/>
            <a:ext cx="1617013" cy="1625037"/>
          </a:xfrm>
          <a:prstGeom prst="rect">
            <a:avLst/>
          </a:prstGeom>
          <a:noFill/>
          <a:ln>
            <a:solidFill>
              <a:srgbClr val="2A3F6A"/>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632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(Appendix) K-means Output</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sp>
        <p:nvSpPr>
          <p:cNvPr id="23" name="직사각형 22">
            <a:extLst>
              <a:ext uri="{FF2B5EF4-FFF2-40B4-BE49-F238E27FC236}">
                <a16:creationId xmlns:a16="http://schemas.microsoft.com/office/drawing/2014/main" id="{25A19D99-EE04-273B-7183-2DE30B62C412}"/>
              </a:ext>
            </a:extLst>
          </p:cNvPr>
          <p:cNvSpPr/>
          <p:nvPr/>
        </p:nvSpPr>
        <p:spPr>
          <a:xfrm>
            <a:off x="0" y="578818"/>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latinLnBrk="1">
              <a:lnSpc>
                <a:spcPct val="107000"/>
              </a:lnSpc>
              <a:spcAft>
                <a:spcPts val="800"/>
              </a:spcAft>
            </a:pPr>
            <a:endPar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sp>
        <p:nvSpPr>
          <p:cNvPr id="13" name="직사각형 12">
            <a:extLst>
              <a:ext uri="{FF2B5EF4-FFF2-40B4-BE49-F238E27FC236}">
                <a16:creationId xmlns:a16="http://schemas.microsoft.com/office/drawing/2014/main" id="{D1439365-25B1-6420-8B3E-C61CF3440761}"/>
              </a:ext>
            </a:extLst>
          </p:cNvPr>
          <p:cNvSpPr/>
          <p:nvPr/>
        </p:nvSpPr>
        <p:spPr>
          <a:xfrm>
            <a:off x="5358808" y="525528"/>
            <a:ext cx="3571260" cy="2224815"/>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sz="1200" i="1" dirty="0">
              <a:solidFill>
                <a:schemeClr val="tx1"/>
              </a:solidFill>
              <a:latin typeface="나눔스퀘어_ac Bold" panose="020B0600000101010101" pitchFamily="50" charset="-127"/>
              <a:ea typeface="나눔스퀘어_ac Bold" panose="020B0600000101010101" pitchFamily="50" charset="-127"/>
            </a:endParaRPr>
          </a:p>
        </p:txBody>
      </p:sp>
      <p:sp>
        <p:nvSpPr>
          <p:cNvPr id="3" name="직사각형 2">
            <a:extLst>
              <a:ext uri="{FF2B5EF4-FFF2-40B4-BE49-F238E27FC236}">
                <a16:creationId xmlns:a16="http://schemas.microsoft.com/office/drawing/2014/main" id="{C83FC602-A316-2A69-6FB4-E17693EAC61D}"/>
              </a:ext>
            </a:extLst>
          </p:cNvPr>
          <p:cNvSpPr/>
          <p:nvPr/>
        </p:nvSpPr>
        <p:spPr>
          <a:xfrm>
            <a:off x="5358808" y="2814496"/>
            <a:ext cx="3571260" cy="2138506"/>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sz="1200" i="1" dirty="0">
              <a:solidFill>
                <a:schemeClr val="tx1"/>
              </a:solidFill>
              <a:latin typeface="나눔스퀘어_ac Bold" panose="020B0600000101010101" pitchFamily="50" charset="-127"/>
              <a:ea typeface="나눔스퀘어_ac Bold" panose="020B0600000101010101" pitchFamily="50" charset="-127"/>
            </a:endParaRPr>
          </a:p>
        </p:txBody>
      </p:sp>
      <p:sp>
        <p:nvSpPr>
          <p:cNvPr id="15" name="직사각형 14">
            <a:extLst>
              <a:ext uri="{FF2B5EF4-FFF2-40B4-BE49-F238E27FC236}">
                <a16:creationId xmlns:a16="http://schemas.microsoft.com/office/drawing/2014/main" id="{D4237F7B-65D2-8090-6939-5A084CFDA4E0}"/>
              </a:ext>
            </a:extLst>
          </p:cNvPr>
          <p:cNvSpPr/>
          <p:nvPr/>
        </p:nvSpPr>
        <p:spPr>
          <a:xfrm>
            <a:off x="122667" y="532691"/>
            <a:ext cx="432105" cy="2224815"/>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1200" dirty="0" err="1">
                <a:latin typeface="나눔스퀘어_ac Bold" panose="020B0600000101010101" pitchFamily="50" charset="-127"/>
                <a:ea typeface="나눔스퀘어_ac Bold" panose="020B0600000101010101" pitchFamily="50" charset="-127"/>
              </a:rPr>
              <a:t>Pulmuwon</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16" name="직사각형 15">
            <a:extLst>
              <a:ext uri="{FF2B5EF4-FFF2-40B4-BE49-F238E27FC236}">
                <a16:creationId xmlns:a16="http://schemas.microsoft.com/office/drawing/2014/main" id="{9659360C-7681-F3BE-D2EE-3344E72F39C7}"/>
              </a:ext>
            </a:extLst>
          </p:cNvPr>
          <p:cNvSpPr/>
          <p:nvPr/>
        </p:nvSpPr>
        <p:spPr>
          <a:xfrm>
            <a:off x="122667" y="2783557"/>
            <a:ext cx="432105" cy="2169444"/>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1200" dirty="0" err="1">
                <a:latin typeface="나눔스퀘어_ac Bold" panose="020B0600000101010101" pitchFamily="50" charset="-127"/>
                <a:ea typeface="나눔스퀘어_ac Bold" panose="020B0600000101010101" pitchFamily="50" charset="-127"/>
              </a:rPr>
              <a:t>Haitai</a:t>
            </a:r>
            <a:endParaRPr lang="ko-KR" altLang="en-US" sz="1200" dirty="0">
              <a:latin typeface="나눔스퀘어_ac Bold" panose="020B0600000101010101" pitchFamily="50" charset="-127"/>
              <a:ea typeface="나눔스퀘어_ac Bold" panose="020B0600000101010101" pitchFamily="50" charset="-127"/>
            </a:endParaRPr>
          </a:p>
        </p:txBody>
      </p:sp>
      <p:pic>
        <p:nvPicPr>
          <p:cNvPr id="9" name="그림 8">
            <a:extLst>
              <a:ext uri="{FF2B5EF4-FFF2-40B4-BE49-F238E27FC236}">
                <a16:creationId xmlns:a16="http://schemas.microsoft.com/office/drawing/2014/main" id="{0222C8A2-3FFC-F28B-39B2-4735243C4A2A}"/>
              </a:ext>
            </a:extLst>
          </p:cNvPr>
          <p:cNvPicPr>
            <a:picLocks noChangeAspect="1"/>
          </p:cNvPicPr>
          <p:nvPr/>
        </p:nvPicPr>
        <p:blipFill>
          <a:blip r:embed="rId3"/>
          <a:stretch>
            <a:fillRect/>
          </a:stretch>
        </p:blipFill>
        <p:spPr>
          <a:xfrm>
            <a:off x="591877" y="499930"/>
            <a:ext cx="4754172" cy="2278334"/>
          </a:xfrm>
          <a:prstGeom prst="rect">
            <a:avLst/>
          </a:prstGeom>
        </p:spPr>
      </p:pic>
      <p:pic>
        <p:nvPicPr>
          <p:cNvPr id="12" name="그림 11">
            <a:extLst>
              <a:ext uri="{FF2B5EF4-FFF2-40B4-BE49-F238E27FC236}">
                <a16:creationId xmlns:a16="http://schemas.microsoft.com/office/drawing/2014/main" id="{B38B1826-9E69-DFA9-29CA-A262B100F831}"/>
              </a:ext>
            </a:extLst>
          </p:cNvPr>
          <p:cNvPicPr>
            <a:picLocks noChangeAspect="1"/>
          </p:cNvPicPr>
          <p:nvPr/>
        </p:nvPicPr>
        <p:blipFill>
          <a:blip r:embed="rId4"/>
          <a:stretch>
            <a:fillRect/>
          </a:stretch>
        </p:blipFill>
        <p:spPr>
          <a:xfrm>
            <a:off x="571706" y="2750169"/>
            <a:ext cx="4774343" cy="2202832"/>
          </a:xfrm>
          <a:prstGeom prst="rect">
            <a:avLst/>
          </a:prstGeom>
        </p:spPr>
      </p:pic>
      <p:pic>
        <p:nvPicPr>
          <p:cNvPr id="2" name="Picture 2">
            <a:extLst>
              <a:ext uri="{FF2B5EF4-FFF2-40B4-BE49-F238E27FC236}">
                <a16:creationId xmlns:a16="http://schemas.microsoft.com/office/drawing/2014/main" id="{620C84AD-6063-A93E-071F-CE115B160A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2528" y="909017"/>
            <a:ext cx="1617013" cy="1625038"/>
          </a:xfrm>
          <a:prstGeom prst="rect">
            <a:avLst/>
          </a:prstGeom>
          <a:noFill/>
          <a:ln>
            <a:solidFill>
              <a:srgbClr val="2A3F6A"/>
            </a:solidFill>
          </a:ln>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C2DD2D6E-CC07-1055-DA4F-1BE695E1B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4248" y="909016"/>
            <a:ext cx="1617014" cy="1625039"/>
          </a:xfrm>
          <a:prstGeom prst="rect">
            <a:avLst/>
          </a:prstGeom>
          <a:noFill/>
          <a:ln>
            <a:solidFill>
              <a:srgbClr val="2A3F6A"/>
            </a:solidFill>
          </a:ln>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B8870EB8-0859-8687-B0EF-B6BAA6129A5B}"/>
              </a:ext>
            </a:extLst>
          </p:cNvPr>
          <p:cNvSpPr/>
          <p:nvPr/>
        </p:nvSpPr>
        <p:spPr>
          <a:xfrm>
            <a:off x="5452528" y="585915"/>
            <a:ext cx="1617013" cy="267664"/>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dirty="0">
                <a:latin typeface="나눔스퀘어_ac Bold" panose="020B0600000101010101" pitchFamily="50" charset="-127"/>
                <a:ea typeface="나눔스퀘어_ac Bold" panose="020B0600000101010101" pitchFamily="50" charset="-127"/>
              </a:rPr>
              <a:t>Negative K-Means Clustering</a:t>
            </a:r>
            <a:endParaRPr lang="ko-KR" altLang="en-US" sz="800"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D891F5BC-8928-0454-3F3B-FF82772D4B37}"/>
              </a:ext>
            </a:extLst>
          </p:cNvPr>
          <p:cNvSpPr/>
          <p:nvPr/>
        </p:nvSpPr>
        <p:spPr>
          <a:xfrm>
            <a:off x="7227896" y="585915"/>
            <a:ext cx="1617013" cy="267664"/>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dirty="0">
                <a:latin typeface="나눔스퀘어_ac Bold" panose="020B0600000101010101" pitchFamily="50" charset="-127"/>
                <a:ea typeface="나눔스퀘어_ac Bold" panose="020B0600000101010101" pitchFamily="50" charset="-127"/>
              </a:rPr>
              <a:t>Positive K-Means Clustering</a:t>
            </a:r>
            <a:endParaRPr lang="ko-KR" altLang="en-US" sz="800" dirty="0">
              <a:latin typeface="나눔스퀘어_ac Bold" panose="020B0600000101010101" pitchFamily="50" charset="-127"/>
              <a:ea typeface="나눔스퀘어_ac Bold" panose="020B0600000101010101" pitchFamily="50" charset="-127"/>
            </a:endParaRPr>
          </a:p>
        </p:txBody>
      </p:sp>
      <p:sp>
        <p:nvSpPr>
          <p:cNvPr id="10" name="직사각형 9">
            <a:extLst>
              <a:ext uri="{FF2B5EF4-FFF2-40B4-BE49-F238E27FC236}">
                <a16:creationId xmlns:a16="http://schemas.microsoft.com/office/drawing/2014/main" id="{A06F4B06-9BEF-72D7-5A89-B5053D25016B}"/>
              </a:ext>
            </a:extLst>
          </p:cNvPr>
          <p:cNvSpPr/>
          <p:nvPr/>
        </p:nvSpPr>
        <p:spPr>
          <a:xfrm>
            <a:off x="5452528" y="2888300"/>
            <a:ext cx="1617013" cy="267664"/>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dirty="0">
                <a:latin typeface="나눔스퀘어_ac Bold" panose="020B0600000101010101" pitchFamily="50" charset="-127"/>
                <a:ea typeface="나눔스퀘어_ac Bold" panose="020B0600000101010101" pitchFamily="50" charset="-127"/>
              </a:rPr>
              <a:t>Negative K-Means Clustering</a:t>
            </a:r>
            <a:endParaRPr lang="ko-KR" altLang="en-US" sz="800" dirty="0">
              <a:latin typeface="나눔스퀘어_ac Bold" panose="020B0600000101010101" pitchFamily="50" charset="-127"/>
              <a:ea typeface="나눔스퀘어_ac Bold" panose="020B0600000101010101" pitchFamily="50" charset="-127"/>
            </a:endParaRPr>
          </a:p>
        </p:txBody>
      </p:sp>
      <p:sp>
        <p:nvSpPr>
          <p:cNvPr id="11" name="직사각형 10">
            <a:extLst>
              <a:ext uri="{FF2B5EF4-FFF2-40B4-BE49-F238E27FC236}">
                <a16:creationId xmlns:a16="http://schemas.microsoft.com/office/drawing/2014/main" id="{6243C343-255D-A7C3-F289-E956B719C22A}"/>
              </a:ext>
            </a:extLst>
          </p:cNvPr>
          <p:cNvSpPr/>
          <p:nvPr/>
        </p:nvSpPr>
        <p:spPr>
          <a:xfrm>
            <a:off x="7227896" y="2888300"/>
            <a:ext cx="1617013" cy="267664"/>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800" dirty="0">
                <a:latin typeface="나눔스퀘어_ac Bold" panose="020B0600000101010101" pitchFamily="50" charset="-127"/>
                <a:ea typeface="나눔스퀘어_ac Bold" panose="020B0600000101010101" pitchFamily="50" charset="-127"/>
              </a:rPr>
              <a:t>Positive K-Means Clustering</a:t>
            </a:r>
            <a:endParaRPr lang="ko-KR" altLang="en-US" sz="800" dirty="0">
              <a:latin typeface="나눔스퀘어_ac Bold" panose="020B0600000101010101" pitchFamily="50" charset="-127"/>
              <a:ea typeface="나눔스퀘어_ac Bold" panose="020B0600000101010101" pitchFamily="50" charset="-127"/>
            </a:endParaRPr>
          </a:p>
        </p:txBody>
      </p:sp>
      <p:pic>
        <p:nvPicPr>
          <p:cNvPr id="4098" name="Picture 2">
            <a:extLst>
              <a:ext uri="{FF2B5EF4-FFF2-40B4-BE49-F238E27FC236}">
                <a16:creationId xmlns:a16="http://schemas.microsoft.com/office/drawing/2014/main" id="{88A28812-AD2E-1124-2C40-D04B96D4B7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284" y="3220117"/>
            <a:ext cx="1625499" cy="1633566"/>
          </a:xfrm>
          <a:prstGeom prst="rect">
            <a:avLst/>
          </a:prstGeom>
          <a:noFill/>
          <a:ln>
            <a:solidFill>
              <a:srgbClr val="2A3F6A"/>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7C8F035-4E49-97D9-369E-60F918FF1C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4248" y="3220117"/>
            <a:ext cx="1625499" cy="1633566"/>
          </a:xfrm>
          <a:prstGeom prst="rect">
            <a:avLst/>
          </a:prstGeom>
          <a:noFill/>
          <a:ln>
            <a:solidFill>
              <a:srgbClr val="2A3F6A"/>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848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[Expected original contribution]</a:t>
            </a: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sp>
        <p:nvSpPr>
          <p:cNvPr id="23" name="직사각형 22">
            <a:extLst>
              <a:ext uri="{FF2B5EF4-FFF2-40B4-BE49-F238E27FC236}">
                <a16:creationId xmlns:a16="http://schemas.microsoft.com/office/drawing/2014/main" id="{25A19D99-EE04-273B-7183-2DE30B62C412}"/>
              </a:ext>
            </a:extLst>
          </p:cNvPr>
          <p:cNvSpPr/>
          <p:nvPr/>
        </p:nvSpPr>
        <p:spPr>
          <a:xfrm>
            <a:off x="0" y="578818"/>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latinLnBrk="1">
              <a:lnSpc>
                <a:spcPct val="107000"/>
              </a:lnSpc>
              <a:spcAft>
                <a:spcPts val="800"/>
              </a:spcAft>
            </a:pPr>
            <a:r>
              <a:rPr lang="en-US" altLang="ko-KR" sz="1200" b="0" i="0" dirty="0">
                <a:solidFill>
                  <a:schemeClr val="tx1"/>
                </a:solidFill>
                <a:effectLst/>
                <a:latin typeface="나눔스퀘어_ac Bold" panose="020B0600000101010101" pitchFamily="50" charset="-127"/>
                <a:ea typeface="나눔스퀘어_ac Bold" panose="020B0600000101010101" pitchFamily="50" charset="-127"/>
              </a:rPr>
              <a:t>Through the current project, we can identify the strengths and pain points that customers associate with Dongwon products, providing valuable insights for product improvement. This approach will serve as a key factor in fostering revenue growth.</a:t>
            </a:r>
            <a:endParaRPr lang="en-US" altLang="ko-KR" sz="105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sp>
        <p:nvSpPr>
          <p:cNvPr id="3" name="직사각형 2">
            <a:extLst>
              <a:ext uri="{FF2B5EF4-FFF2-40B4-BE49-F238E27FC236}">
                <a16:creationId xmlns:a16="http://schemas.microsoft.com/office/drawing/2014/main" id="{2B1346A8-5715-F8D4-397E-FCEBED97B37B}"/>
              </a:ext>
            </a:extLst>
          </p:cNvPr>
          <p:cNvSpPr/>
          <p:nvPr/>
        </p:nvSpPr>
        <p:spPr>
          <a:xfrm>
            <a:off x="299415" y="1349330"/>
            <a:ext cx="2761418" cy="363967"/>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나눔스퀘어_ac ExtraBold" panose="020B0600000101010101" pitchFamily="50" charset="-127"/>
                <a:ea typeface="나눔스퀘어_ac ExtraBold" panose="020B0600000101010101" pitchFamily="50" charset="-127"/>
              </a:rPr>
              <a:t>Product Improvement Proposal</a:t>
            </a:r>
            <a:endParaRPr lang="ko-KR" altLang="en-US" sz="1200" dirty="0">
              <a:solidFill>
                <a:schemeClr val="bg1"/>
              </a:solidFill>
              <a:latin typeface="나눔스퀘어_ac Bold" panose="020B0600000101010101" pitchFamily="50" charset="-127"/>
              <a:ea typeface="나눔스퀘어_ac Bold" panose="020B0600000101010101" pitchFamily="50" charset="-127"/>
            </a:endParaRPr>
          </a:p>
        </p:txBody>
      </p:sp>
      <p:graphicFrame>
        <p:nvGraphicFramePr>
          <p:cNvPr id="17" name="표 16">
            <a:extLst>
              <a:ext uri="{FF2B5EF4-FFF2-40B4-BE49-F238E27FC236}">
                <a16:creationId xmlns:a16="http://schemas.microsoft.com/office/drawing/2014/main" id="{C5DD3C70-9AB6-522A-BBBD-563F8DA88DCF}"/>
              </a:ext>
            </a:extLst>
          </p:cNvPr>
          <p:cNvGraphicFramePr>
            <a:graphicFrameLocks noGrp="1"/>
          </p:cNvGraphicFramePr>
          <p:nvPr>
            <p:extLst>
              <p:ext uri="{D42A27DB-BD31-4B8C-83A1-F6EECF244321}">
                <p14:modId xmlns:p14="http://schemas.microsoft.com/office/powerpoint/2010/main" val="546712929"/>
              </p:ext>
            </p:extLst>
          </p:nvPr>
        </p:nvGraphicFramePr>
        <p:xfrm>
          <a:off x="299416" y="1770144"/>
          <a:ext cx="2761417" cy="3049917"/>
        </p:xfrm>
        <a:graphic>
          <a:graphicData uri="http://schemas.openxmlformats.org/drawingml/2006/table">
            <a:tbl>
              <a:tblPr firstRow="1" bandRow="1">
                <a:tableStyleId>{5940675A-B579-460E-94D1-54222C63F5DA}</a:tableStyleId>
              </a:tblPr>
              <a:tblGrid>
                <a:gridCol w="383978">
                  <a:extLst>
                    <a:ext uri="{9D8B030D-6E8A-4147-A177-3AD203B41FA5}">
                      <a16:colId xmlns:a16="http://schemas.microsoft.com/office/drawing/2014/main" val="3818649032"/>
                    </a:ext>
                  </a:extLst>
                </a:gridCol>
                <a:gridCol w="519764">
                  <a:extLst>
                    <a:ext uri="{9D8B030D-6E8A-4147-A177-3AD203B41FA5}">
                      <a16:colId xmlns:a16="http://schemas.microsoft.com/office/drawing/2014/main" val="184142816"/>
                    </a:ext>
                  </a:extLst>
                </a:gridCol>
                <a:gridCol w="1857675">
                  <a:extLst>
                    <a:ext uri="{9D8B030D-6E8A-4147-A177-3AD203B41FA5}">
                      <a16:colId xmlns:a16="http://schemas.microsoft.com/office/drawing/2014/main" val="148239487"/>
                    </a:ext>
                  </a:extLst>
                </a:gridCol>
              </a:tblGrid>
              <a:tr h="539565">
                <a:tc rowSpan="2">
                  <a:txBody>
                    <a:bodyPr/>
                    <a:lstStyle/>
                    <a:p>
                      <a:pPr latinLnBrk="1"/>
                      <a:r>
                        <a:rPr lang="en-US" altLang="ko-KR" sz="1050" dirty="0">
                          <a:latin typeface="나눔스퀘어_ac Bold" panose="020B0600000101010101" pitchFamily="50" charset="-127"/>
                          <a:ea typeface="나눔스퀘어_ac Bold" panose="020B0600000101010101" pitchFamily="50" charset="-127"/>
                        </a:rPr>
                        <a:t>Product</a:t>
                      </a:r>
                      <a:endParaRPr lang="ko-KR" altLang="en-US" sz="1050" dirty="0">
                        <a:latin typeface="나눔스퀘어_ac Bold" panose="020B0600000101010101" pitchFamily="50" charset="-127"/>
                        <a:ea typeface="나눔스퀘어_ac Bold" panose="020B0600000101010101" pitchFamily="50" charset="-127"/>
                      </a:endParaRPr>
                    </a:p>
                  </a:txBody>
                  <a:tcPr vert="eaVert">
                    <a:solidFill>
                      <a:srgbClr val="92A1B4"/>
                    </a:solidFill>
                  </a:tcPr>
                </a:tc>
                <a:tc>
                  <a:txBody>
                    <a:bodyPr/>
                    <a:lstStyle/>
                    <a:p>
                      <a:pPr latinLnBrk="1"/>
                      <a:r>
                        <a:rPr lang="en-US" altLang="ko-KR" sz="1050">
                          <a:latin typeface="나눔스퀘어_ac Bold" panose="020B0600000101010101" pitchFamily="50" charset="-127"/>
                          <a:ea typeface="나눔스퀘어_ac Bold" panose="020B0600000101010101" pitchFamily="50" charset="-127"/>
                        </a:rPr>
                        <a:t>Filling</a:t>
                      </a:r>
                      <a:endParaRPr lang="ko-KR" altLang="en-US" sz="1050" dirty="0">
                        <a:latin typeface="나눔스퀘어_ac Bold" panose="020B0600000101010101" pitchFamily="50" charset="-127"/>
                        <a:ea typeface="나눔스퀘어_ac Bold" panose="020B0600000101010101" pitchFamily="50" charset="-127"/>
                      </a:endParaRPr>
                    </a:p>
                  </a:txBody>
                  <a:tcPr vert="eaVert">
                    <a:solidFill>
                      <a:srgbClr val="92A1B4"/>
                    </a:solidFill>
                  </a:tcPr>
                </a:tc>
                <a:tc>
                  <a:txBody>
                    <a:bodyPr/>
                    <a:lstStyle/>
                    <a:p>
                      <a:pPr latinLnBrk="1"/>
                      <a:r>
                        <a:rPr lang="en-US" altLang="ko-KR" sz="1050" dirty="0">
                          <a:latin typeface="나눔스퀘어_ac Bold" panose="020B0600000101010101" pitchFamily="50" charset="-127"/>
                          <a:ea typeface="나눔스퀘어_ac Bold" panose="020B0600000101010101" pitchFamily="50" charset="-127"/>
                        </a:rPr>
                        <a:t>- Adopt a processing method of ‘Chopping’</a:t>
                      </a:r>
                      <a:endParaRPr lang="ko-KR" altLang="en-US" sz="1050" dirty="0">
                        <a:latin typeface="나눔스퀘어_ac Bold" panose="020B0600000101010101" pitchFamily="50" charset="-127"/>
                        <a:ea typeface="나눔스퀘어_ac Bold" panose="020B0600000101010101" pitchFamily="50" charset="-127"/>
                      </a:endParaRPr>
                    </a:p>
                  </a:txBody>
                  <a:tcPr>
                    <a:solidFill>
                      <a:schemeClr val="bg1"/>
                    </a:solidFill>
                  </a:tcPr>
                </a:tc>
                <a:extLst>
                  <a:ext uri="{0D108BD9-81ED-4DB2-BD59-A6C34878D82A}">
                    <a16:rowId xmlns:a16="http://schemas.microsoft.com/office/drawing/2014/main" val="665160030"/>
                  </a:ext>
                </a:extLst>
              </a:tr>
              <a:tr h="692346">
                <a:tc vMerge="1">
                  <a:txBody>
                    <a:bodyPr/>
                    <a:lstStyle/>
                    <a:p>
                      <a:pPr latinLnBrk="1"/>
                      <a:endParaRPr lang="ko-KR" altLang="en-US" dirty="0"/>
                    </a:p>
                  </a:txBody>
                  <a:tcPr>
                    <a:solidFill>
                      <a:schemeClr val="bg1"/>
                    </a:solidFill>
                  </a:tcPr>
                </a:tc>
                <a:tc>
                  <a:txBody>
                    <a:bodyPr/>
                    <a:lstStyle/>
                    <a:p>
                      <a:pPr latinLnBrk="1"/>
                      <a:r>
                        <a:rPr lang="en-US" altLang="ko-KR" sz="1050" dirty="0">
                          <a:latin typeface="나눔스퀘어_ac Bold" panose="020B0600000101010101" pitchFamily="50" charset="-127"/>
                          <a:ea typeface="나눔스퀘어_ac Bold" panose="020B0600000101010101" pitchFamily="50" charset="-127"/>
                        </a:rPr>
                        <a:t>Wrapper</a:t>
                      </a:r>
                      <a:endParaRPr lang="ko-KR" altLang="en-US" sz="1200" dirty="0"/>
                    </a:p>
                  </a:txBody>
                  <a:tcPr vert="eaVert">
                    <a:solidFill>
                      <a:srgbClr val="92A1B4"/>
                    </a:solidFill>
                  </a:tcPr>
                </a:tc>
                <a:tc>
                  <a:txBody>
                    <a:bodyPr/>
                    <a:lstStyle/>
                    <a:p>
                      <a:pPr latinLnBrk="1"/>
                      <a:r>
                        <a:rPr lang="en-US" altLang="ko-KR" sz="1050" dirty="0">
                          <a:latin typeface="나눔스퀘어_ac Bold" panose="020B0600000101010101" pitchFamily="50" charset="-127"/>
                          <a:ea typeface="나눔스퀘어_ac Bold" panose="020B0600000101010101" pitchFamily="50" charset="-127"/>
                        </a:rPr>
                        <a:t>- Reduce the thickness</a:t>
                      </a:r>
                    </a:p>
                    <a:p>
                      <a:pPr latinLnBrk="1"/>
                      <a:r>
                        <a:rPr lang="en-US" altLang="ko-KR" sz="1050" dirty="0">
                          <a:latin typeface="나눔스퀘어_ac Bold" panose="020B0600000101010101" pitchFamily="50" charset="-127"/>
                          <a:ea typeface="나눔스퀘어_ac Bold" panose="020B0600000101010101" pitchFamily="50" charset="-127"/>
                        </a:rPr>
                        <a:t>- Strategize for a distinct product identity</a:t>
                      </a:r>
                      <a:endParaRPr lang="ko-KR" altLang="en-US" sz="1050" dirty="0">
                        <a:latin typeface="나눔스퀘어_ac Bold" panose="020B0600000101010101" pitchFamily="50" charset="-127"/>
                        <a:ea typeface="나눔스퀘어_ac Bold" panose="020B0600000101010101" pitchFamily="50" charset="-127"/>
                      </a:endParaRPr>
                    </a:p>
                  </a:txBody>
                  <a:tcPr>
                    <a:solidFill>
                      <a:schemeClr val="bg1"/>
                    </a:solidFill>
                  </a:tcPr>
                </a:tc>
                <a:extLst>
                  <a:ext uri="{0D108BD9-81ED-4DB2-BD59-A6C34878D82A}">
                    <a16:rowId xmlns:a16="http://schemas.microsoft.com/office/drawing/2014/main" val="2533146612"/>
                  </a:ext>
                </a:extLst>
              </a:tr>
              <a:tr h="433314">
                <a:tc gridSpan="2">
                  <a:txBody>
                    <a:bodyPr/>
                    <a:lstStyle/>
                    <a:p>
                      <a:pPr latinLnBrk="1"/>
                      <a:r>
                        <a:rPr lang="en-US" altLang="ko-KR" sz="1050" dirty="0">
                          <a:latin typeface="나눔스퀘어_ac Bold" panose="020B0600000101010101" pitchFamily="50" charset="-127"/>
                          <a:ea typeface="나눔스퀘어_ac Bold" panose="020B0600000101010101" pitchFamily="50" charset="-127"/>
                        </a:rPr>
                        <a:t>Price</a:t>
                      </a:r>
                      <a:endParaRPr lang="ko-KR" altLang="en-US" sz="1050" dirty="0">
                        <a:latin typeface="나눔스퀘어_ac Bold" panose="020B0600000101010101" pitchFamily="50" charset="-127"/>
                        <a:ea typeface="나눔스퀘어_ac Bold" panose="020B0600000101010101" pitchFamily="50" charset="-127"/>
                      </a:endParaRPr>
                    </a:p>
                  </a:txBody>
                  <a:tcPr vert="eaVert">
                    <a:solidFill>
                      <a:srgbClr val="92A1B4"/>
                    </a:solidFill>
                  </a:tcPr>
                </a:tc>
                <a:tc hMerge="1">
                  <a:txBody>
                    <a:bodyPr/>
                    <a:lstStyle/>
                    <a:p>
                      <a:pPr latinLnBrk="1"/>
                      <a:endParaRPr lang="ko-KR" altLang="en-US"/>
                    </a:p>
                  </a:txBody>
                  <a:tcPr/>
                </a:tc>
                <a:tc>
                  <a:txBody>
                    <a:bodyPr/>
                    <a:lstStyle/>
                    <a:p>
                      <a:pPr latinLnBrk="1"/>
                      <a:r>
                        <a:rPr lang="en-US" altLang="ko-KR" sz="1050" dirty="0">
                          <a:latin typeface="나눔스퀘어_ac Bold" panose="020B0600000101010101" pitchFamily="50" charset="-127"/>
                          <a:ea typeface="나눔스퀘어_ac Bold" panose="020B0600000101010101" pitchFamily="50" charset="-127"/>
                        </a:rPr>
                        <a:t>- Pricing positioning</a:t>
                      </a:r>
                    </a:p>
                  </a:txBody>
                  <a:tcPr>
                    <a:solidFill>
                      <a:schemeClr val="bg1"/>
                    </a:solidFill>
                  </a:tcPr>
                </a:tc>
                <a:extLst>
                  <a:ext uri="{0D108BD9-81ED-4DB2-BD59-A6C34878D82A}">
                    <a16:rowId xmlns:a16="http://schemas.microsoft.com/office/drawing/2014/main" val="3791358725"/>
                  </a:ext>
                </a:extLst>
              </a:tr>
              <a:tr h="692346">
                <a:tc rowSpan="2">
                  <a:txBody>
                    <a:bodyPr/>
                    <a:lstStyle/>
                    <a:p>
                      <a:pPr latinLnBrk="1"/>
                      <a:r>
                        <a:rPr lang="en-US" altLang="ko-KR" sz="1050" dirty="0">
                          <a:latin typeface="나눔스퀘어_ac Bold" panose="020B0600000101010101" pitchFamily="50" charset="-127"/>
                          <a:ea typeface="나눔스퀘어_ac Bold" panose="020B0600000101010101" pitchFamily="50" charset="-127"/>
                        </a:rPr>
                        <a:t>Others</a:t>
                      </a:r>
                      <a:endParaRPr lang="ko-KR" altLang="en-US" sz="1050" dirty="0">
                        <a:latin typeface="나눔스퀘어_ac Bold" panose="020B0600000101010101" pitchFamily="50" charset="-127"/>
                        <a:ea typeface="나눔스퀘어_ac Bold" panose="020B0600000101010101" pitchFamily="50" charset="-127"/>
                      </a:endParaRPr>
                    </a:p>
                  </a:txBody>
                  <a:tcPr vert="eaVert">
                    <a:solidFill>
                      <a:srgbClr val="92A1B4"/>
                    </a:solidFill>
                  </a:tcPr>
                </a:tc>
                <a:tc>
                  <a:txBody>
                    <a:bodyPr/>
                    <a:lstStyle/>
                    <a:p>
                      <a:pPr latinLnBrk="1"/>
                      <a:r>
                        <a:rPr lang="en-US" altLang="ko-KR" sz="1050" dirty="0">
                          <a:latin typeface="나눔스퀘어_ac Bold" panose="020B0600000101010101" pitchFamily="50" charset="-127"/>
                          <a:ea typeface="나눔스퀘어_ac Bold" panose="020B0600000101010101" pitchFamily="50" charset="-127"/>
                        </a:rPr>
                        <a:t>Brand</a:t>
                      </a:r>
                      <a:endParaRPr lang="ko-KR" altLang="en-US" sz="1050" dirty="0">
                        <a:latin typeface="나눔스퀘어_ac Bold" panose="020B0600000101010101" pitchFamily="50" charset="-127"/>
                        <a:ea typeface="나눔스퀘어_ac Bold" panose="020B0600000101010101" pitchFamily="50" charset="-127"/>
                      </a:endParaRPr>
                    </a:p>
                  </a:txBody>
                  <a:tcPr vert="eaVert">
                    <a:solidFill>
                      <a:srgbClr val="92A1B4"/>
                    </a:solidFill>
                  </a:tcPr>
                </a:tc>
                <a:tc>
                  <a:txBody>
                    <a:bodyPr/>
                    <a:lstStyle/>
                    <a:p>
                      <a:pPr latinLnBrk="1"/>
                      <a:r>
                        <a:rPr lang="en-US" altLang="ko-KR" sz="1050" dirty="0">
                          <a:latin typeface="나눔스퀘어_ac Bold" panose="020B0600000101010101" pitchFamily="50" charset="-127"/>
                          <a:ea typeface="나눔스퀘어_ac Bold" panose="020B0600000101010101" pitchFamily="50" charset="-127"/>
                        </a:rPr>
                        <a:t>- Benchmark CJ’s brand strategy to enhance brand awareness</a:t>
                      </a:r>
                      <a:endParaRPr lang="ko-KR" altLang="en-US" sz="1050" dirty="0">
                        <a:latin typeface="나눔스퀘어_ac Bold" panose="020B0600000101010101" pitchFamily="50" charset="-127"/>
                        <a:ea typeface="나눔스퀘어_ac Bold" panose="020B0600000101010101" pitchFamily="50" charset="-127"/>
                      </a:endParaRPr>
                    </a:p>
                  </a:txBody>
                  <a:tcPr>
                    <a:solidFill>
                      <a:schemeClr val="bg1"/>
                    </a:solidFill>
                  </a:tcPr>
                </a:tc>
                <a:extLst>
                  <a:ext uri="{0D108BD9-81ED-4DB2-BD59-A6C34878D82A}">
                    <a16:rowId xmlns:a16="http://schemas.microsoft.com/office/drawing/2014/main" val="2705914362"/>
                  </a:ext>
                </a:extLst>
              </a:tr>
              <a:tr h="692346">
                <a:tc vMerge="1">
                  <a:txBody>
                    <a:bodyPr/>
                    <a:lstStyle/>
                    <a:p>
                      <a:pPr latinLnBrk="1"/>
                      <a:endParaRPr lang="ko-KR" altLang="en-US" dirty="0"/>
                    </a:p>
                  </a:txBody>
                  <a:tcPr>
                    <a:solidFill>
                      <a:schemeClr val="bg1"/>
                    </a:solidFill>
                  </a:tcPr>
                </a:tc>
                <a:tc>
                  <a:txBody>
                    <a:bodyPr/>
                    <a:lstStyle/>
                    <a:p>
                      <a:pPr latinLnBrk="1"/>
                      <a:r>
                        <a:rPr lang="en-US" altLang="ko-KR" sz="1050" dirty="0" err="1">
                          <a:latin typeface="나눔스퀘어_ac Bold" panose="020B0600000101010101" pitchFamily="50" charset="-127"/>
                          <a:ea typeface="나눔스퀘어_ac Bold" panose="020B0600000101010101" pitchFamily="50" charset="-127"/>
                        </a:rPr>
                        <a:t>Delievery</a:t>
                      </a:r>
                      <a:endParaRPr lang="ko-KR" altLang="en-US" sz="1200" dirty="0"/>
                    </a:p>
                  </a:txBody>
                  <a:tcPr vert="eaVert">
                    <a:solidFill>
                      <a:srgbClr val="92A1B4"/>
                    </a:solidFill>
                  </a:tcPr>
                </a:tc>
                <a:tc>
                  <a:txBody>
                    <a:bodyPr/>
                    <a:lstStyle/>
                    <a:p>
                      <a:pPr latinLnBrk="1"/>
                      <a:r>
                        <a:rPr lang="en-US" altLang="ko-KR" sz="1050" dirty="0">
                          <a:latin typeface="나눔스퀘어_ac Bold" panose="020B0600000101010101" pitchFamily="50" charset="-127"/>
                          <a:ea typeface="나눔스퀘어_ac Bold" panose="020B0600000101010101" pitchFamily="50" charset="-127"/>
                        </a:rPr>
                        <a:t>- Enhance packaging</a:t>
                      </a:r>
                    </a:p>
                  </a:txBody>
                  <a:tcPr>
                    <a:solidFill>
                      <a:schemeClr val="bg1"/>
                    </a:solidFill>
                  </a:tcPr>
                </a:tc>
                <a:extLst>
                  <a:ext uri="{0D108BD9-81ED-4DB2-BD59-A6C34878D82A}">
                    <a16:rowId xmlns:a16="http://schemas.microsoft.com/office/drawing/2014/main" val="2159895252"/>
                  </a:ext>
                </a:extLst>
              </a:tr>
            </a:tbl>
          </a:graphicData>
        </a:graphic>
      </p:graphicFrame>
      <p:sp>
        <p:nvSpPr>
          <p:cNvPr id="18" name="직사각형 17">
            <a:extLst>
              <a:ext uri="{FF2B5EF4-FFF2-40B4-BE49-F238E27FC236}">
                <a16:creationId xmlns:a16="http://schemas.microsoft.com/office/drawing/2014/main" id="{8103C978-DE2A-40CE-7C98-DAD3947F55F8}"/>
              </a:ext>
            </a:extLst>
          </p:cNvPr>
          <p:cNvSpPr/>
          <p:nvPr/>
        </p:nvSpPr>
        <p:spPr>
          <a:xfrm>
            <a:off x="3189881" y="1348522"/>
            <a:ext cx="2761418" cy="363967"/>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나눔스퀘어_ac ExtraBold" panose="020B0600000101010101" pitchFamily="50" charset="-127"/>
                <a:ea typeface="나눔스퀘어_ac ExtraBold" panose="020B0600000101010101" pitchFamily="50" charset="-127"/>
              </a:rPr>
              <a:t>Price Positioning</a:t>
            </a:r>
            <a:endParaRPr lang="ko-KR" altLang="en-US" sz="1200" b="1" dirty="0">
              <a:solidFill>
                <a:schemeClr val="bg1"/>
              </a:solidFill>
              <a:latin typeface="나눔스퀘어_ac ExtraBold" panose="020B0600000101010101" pitchFamily="50" charset="-127"/>
              <a:ea typeface="나눔스퀘어_ac ExtraBold" panose="020B0600000101010101" pitchFamily="50" charset="-127"/>
            </a:endParaRPr>
          </a:p>
        </p:txBody>
      </p:sp>
      <p:sp>
        <p:nvSpPr>
          <p:cNvPr id="19" name="직사각형 18">
            <a:extLst>
              <a:ext uri="{FF2B5EF4-FFF2-40B4-BE49-F238E27FC236}">
                <a16:creationId xmlns:a16="http://schemas.microsoft.com/office/drawing/2014/main" id="{1C5630D0-37AF-80DA-573F-524051B2C701}"/>
              </a:ext>
            </a:extLst>
          </p:cNvPr>
          <p:cNvSpPr/>
          <p:nvPr/>
        </p:nvSpPr>
        <p:spPr>
          <a:xfrm>
            <a:off x="6083167" y="1338896"/>
            <a:ext cx="2761418" cy="363967"/>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나눔스퀘어_ac ExtraBold" panose="020B0600000101010101" pitchFamily="50" charset="-127"/>
                <a:ea typeface="나눔스퀘어_ac ExtraBold" panose="020B0600000101010101" pitchFamily="50" charset="-127"/>
              </a:rPr>
              <a:t>Annual Revenue Enhancement</a:t>
            </a:r>
            <a:endParaRPr lang="ko-KR" altLang="en-US" sz="1200" dirty="0">
              <a:solidFill>
                <a:schemeClr val="bg1"/>
              </a:solidFill>
              <a:latin typeface="나눔스퀘어_ac Bold" panose="020B0600000101010101" pitchFamily="50" charset="-127"/>
              <a:ea typeface="나눔스퀘어_ac Bold" panose="020B0600000101010101" pitchFamily="50" charset="-127"/>
            </a:endParaRPr>
          </a:p>
        </p:txBody>
      </p:sp>
      <p:sp>
        <p:nvSpPr>
          <p:cNvPr id="20" name="직사각형 19">
            <a:extLst>
              <a:ext uri="{FF2B5EF4-FFF2-40B4-BE49-F238E27FC236}">
                <a16:creationId xmlns:a16="http://schemas.microsoft.com/office/drawing/2014/main" id="{430392C3-8587-F2CE-43B2-77C58142C856}"/>
              </a:ext>
            </a:extLst>
          </p:cNvPr>
          <p:cNvSpPr/>
          <p:nvPr/>
        </p:nvSpPr>
        <p:spPr>
          <a:xfrm>
            <a:off x="3189881" y="1773292"/>
            <a:ext cx="2761417" cy="3049916"/>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ko-KR" sz="1100" dirty="0">
              <a:solidFill>
                <a:schemeClr val="tx1"/>
              </a:solidFill>
              <a:latin typeface="나눔스퀘어_ac Bold" panose="020B0600000101010101" pitchFamily="50" charset="-127"/>
              <a:ea typeface="나눔스퀘어_ac Bold" panose="020B0600000101010101" pitchFamily="50" charset="-127"/>
            </a:endParaRPr>
          </a:p>
        </p:txBody>
      </p:sp>
      <p:sp>
        <p:nvSpPr>
          <p:cNvPr id="22" name="직사각형 21">
            <a:extLst>
              <a:ext uri="{FF2B5EF4-FFF2-40B4-BE49-F238E27FC236}">
                <a16:creationId xmlns:a16="http://schemas.microsoft.com/office/drawing/2014/main" id="{FCB46FA5-961E-17DB-345A-29E7BB983E0D}"/>
              </a:ext>
            </a:extLst>
          </p:cNvPr>
          <p:cNvSpPr/>
          <p:nvPr/>
        </p:nvSpPr>
        <p:spPr>
          <a:xfrm>
            <a:off x="6083167" y="1773292"/>
            <a:ext cx="2761417" cy="3049916"/>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ko-KR" sz="1100" dirty="0">
              <a:solidFill>
                <a:schemeClr val="tx1"/>
              </a:solidFill>
              <a:latin typeface="나눔스퀘어_ac Bold" panose="020B0600000101010101" pitchFamily="50" charset="-127"/>
              <a:ea typeface="나눔스퀘어_ac Bold" panose="020B0600000101010101" pitchFamily="50" charset="-127"/>
            </a:endParaRPr>
          </a:p>
        </p:txBody>
      </p:sp>
      <p:sp>
        <p:nvSpPr>
          <p:cNvPr id="25" name="더하기 기호 24">
            <a:extLst>
              <a:ext uri="{FF2B5EF4-FFF2-40B4-BE49-F238E27FC236}">
                <a16:creationId xmlns:a16="http://schemas.microsoft.com/office/drawing/2014/main" id="{B7C17476-F19D-2783-4C5C-4EC9D901707E}"/>
              </a:ext>
            </a:extLst>
          </p:cNvPr>
          <p:cNvSpPr/>
          <p:nvPr/>
        </p:nvSpPr>
        <p:spPr>
          <a:xfrm>
            <a:off x="2849595" y="1770144"/>
            <a:ext cx="3444811" cy="3195587"/>
          </a:xfrm>
          <a:prstGeom prst="mathPlus">
            <a:avLst>
              <a:gd name="adj1" fmla="val 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22F36FF-A17C-26A8-9EA7-B15AB57E1D02}"/>
              </a:ext>
            </a:extLst>
          </p:cNvPr>
          <p:cNvSpPr txBox="1"/>
          <p:nvPr/>
        </p:nvSpPr>
        <p:spPr>
          <a:xfrm>
            <a:off x="4090478" y="4519979"/>
            <a:ext cx="981777" cy="300082"/>
          </a:xfrm>
          <a:prstGeom prst="rect">
            <a:avLst/>
          </a:prstGeom>
          <a:noFill/>
        </p:spPr>
        <p:txBody>
          <a:bodyPr wrap="square" rtlCol="0">
            <a:spAutoFit/>
          </a:bodyPr>
          <a:lstStyle/>
          <a:p>
            <a:pPr algn="ctr"/>
            <a:r>
              <a:rPr lang="en-US" altLang="ko-KR" dirty="0"/>
              <a:t>cheap</a:t>
            </a:r>
            <a:endParaRPr lang="ko-KR" altLang="en-US" dirty="0"/>
          </a:p>
        </p:txBody>
      </p:sp>
      <p:sp>
        <p:nvSpPr>
          <p:cNvPr id="27" name="TextBox 26">
            <a:extLst>
              <a:ext uri="{FF2B5EF4-FFF2-40B4-BE49-F238E27FC236}">
                <a16:creationId xmlns:a16="http://schemas.microsoft.com/office/drawing/2014/main" id="{D43AAE78-398F-657C-73A0-724D5EFE6AF2}"/>
              </a:ext>
            </a:extLst>
          </p:cNvPr>
          <p:cNvSpPr txBox="1"/>
          <p:nvPr/>
        </p:nvSpPr>
        <p:spPr>
          <a:xfrm>
            <a:off x="4090736" y="1754145"/>
            <a:ext cx="981777" cy="507831"/>
          </a:xfrm>
          <a:prstGeom prst="rect">
            <a:avLst/>
          </a:prstGeom>
          <a:noFill/>
        </p:spPr>
        <p:txBody>
          <a:bodyPr wrap="square" rtlCol="0">
            <a:spAutoFit/>
          </a:bodyPr>
          <a:lstStyle/>
          <a:p>
            <a:pPr algn="ctr"/>
            <a:r>
              <a:rPr lang="en-US" altLang="ko-KR" dirty="0"/>
              <a:t>&lt;Price&gt;</a:t>
            </a:r>
          </a:p>
          <a:p>
            <a:pPr algn="ctr"/>
            <a:r>
              <a:rPr lang="en-US" altLang="ko-KR" dirty="0"/>
              <a:t>expensive</a:t>
            </a:r>
            <a:endParaRPr lang="ko-KR" altLang="en-US" dirty="0"/>
          </a:p>
        </p:txBody>
      </p:sp>
      <p:sp>
        <p:nvSpPr>
          <p:cNvPr id="28" name="TextBox 27">
            <a:extLst>
              <a:ext uri="{FF2B5EF4-FFF2-40B4-BE49-F238E27FC236}">
                <a16:creationId xmlns:a16="http://schemas.microsoft.com/office/drawing/2014/main" id="{AEF0586C-31C2-7DE5-72F3-97B29E94F611}"/>
              </a:ext>
            </a:extLst>
          </p:cNvPr>
          <p:cNvSpPr txBox="1"/>
          <p:nvPr/>
        </p:nvSpPr>
        <p:spPr>
          <a:xfrm>
            <a:off x="3204951" y="3101412"/>
            <a:ext cx="981777" cy="507831"/>
          </a:xfrm>
          <a:prstGeom prst="rect">
            <a:avLst/>
          </a:prstGeom>
          <a:noFill/>
        </p:spPr>
        <p:txBody>
          <a:bodyPr wrap="square" rtlCol="0">
            <a:spAutoFit/>
          </a:bodyPr>
          <a:lstStyle/>
          <a:p>
            <a:r>
              <a:rPr lang="en-US" altLang="ko-KR" dirty="0"/>
              <a:t>&lt;Quality&gt;</a:t>
            </a:r>
          </a:p>
          <a:p>
            <a:r>
              <a:rPr lang="en-US" altLang="ko-KR" dirty="0"/>
              <a:t>Low</a:t>
            </a:r>
            <a:endParaRPr lang="ko-KR" altLang="en-US" dirty="0"/>
          </a:p>
        </p:txBody>
      </p:sp>
      <p:sp>
        <p:nvSpPr>
          <p:cNvPr id="32" name="TextBox 31">
            <a:extLst>
              <a:ext uri="{FF2B5EF4-FFF2-40B4-BE49-F238E27FC236}">
                <a16:creationId xmlns:a16="http://schemas.microsoft.com/office/drawing/2014/main" id="{578A7151-5CB5-0B7B-D9B0-D37C396F2DEC}"/>
              </a:ext>
            </a:extLst>
          </p:cNvPr>
          <p:cNvSpPr txBox="1"/>
          <p:nvPr/>
        </p:nvSpPr>
        <p:spPr>
          <a:xfrm>
            <a:off x="5434932" y="3101412"/>
            <a:ext cx="981777" cy="507831"/>
          </a:xfrm>
          <a:prstGeom prst="rect">
            <a:avLst/>
          </a:prstGeom>
          <a:noFill/>
        </p:spPr>
        <p:txBody>
          <a:bodyPr wrap="square" rtlCol="0">
            <a:spAutoFit/>
          </a:bodyPr>
          <a:lstStyle/>
          <a:p>
            <a:endParaRPr lang="en-US" altLang="ko-KR" dirty="0"/>
          </a:p>
          <a:p>
            <a:r>
              <a:rPr lang="en-US" altLang="ko-KR" dirty="0"/>
              <a:t>High</a:t>
            </a:r>
            <a:endParaRPr lang="ko-KR" altLang="en-US" dirty="0"/>
          </a:p>
        </p:txBody>
      </p:sp>
      <p:sp>
        <p:nvSpPr>
          <p:cNvPr id="35" name="타원 34">
            <a:extLst>
              <a:ext uri="{FF2B5EF4-FFF2-40B4-BE49-F238E27FC236}">
                <a16:creationId xmlns:a16="http://schemas.microsoft.com/office/drawing/2014/main" id="{E725BB09-9AC4-82BC-CF98-2730797B3826}"/>
              </a:ext>
            </a:extLst>
          </p:cNvPr>
          <p:cNvSpPr/>
          <p:nvPr/>
        </p:nvSpPr>
        <p:spPr>
          <a:xfrm>
            <a:off x="3532989" y="3904757"/>
            <a:ext cx="895150" cy="300082"/>
          </a:xfrm>
          <a:prstGeom prst="ellipse">
            <a:avLst/>
          </a:prstGeom>
          <a:solidFill>
            <a:srgbClr val="92A1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700" dirty="0" err="1">
                <a:latin typeface="나눔스퀘어_ac ExtraBold" panose="020B0600000101010101" pitchFamily="50" charset="-127"/>
                <a:ea typeface="나눔스퀘어_ac ExtraBold" panose="020B0600000101010101" pitchFamily="50" charset="-127"/>
              </a:rPr>
              <a:t>Haitai</a:t>
            </a:r>
            <a:endParaRPr lang="ko-KR" altLang="en-US" sz="700" dirty="0">
              <a:latin typeface="나눔스퀘어_ac ExtraBold" panose="020B0600000101010101" pitchFamily="50" charset="-127"/>
              <a:ea typeface="나눔스퀘어_ac ExtraBold" panose="020B0600000101010101" pitchFamily="50" charset="-127"/>
            </a:endParaRPr>
          </a:p>
        </p:txBody>
      </p:sp>
      <p:sp>
        <p:nvSpPr>
          <p:cNvPr id="36" name="타원 35">
            <a:extLst>
              <a:ext uri="{FF2B5EF4-FFF2-40B4-BE49-F238E27FC236}">
                <a16:creationId xmlns:a16="http://schemas.microsoft.com/office/drawing/2014/main" id="{31B122E7-D7DE-3149-F02D-8A473B3A4631}"/>
              </a:ext>
            </a:extLst>
          </p:cNvPr>
          <p:cNvSpPr/>
          <p:nvPr/>
        </p:nvSpPr>
        <p:spPr>
          <a:xfrm>
            <a:off x="4715863" y="2316587"/>
            <a:ext cx="895150" cy="300082"/>
          </a:xfrm>
          <a:prstGeom prst="ellipse">
            <a:avLst/>
          </a:prstGeom>
          <a:solidFill>
            <a:srgbClr val="92A1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700" dirty="0">
                <a:latin typeface="나눔스퀘어_ac ExtraBold" panose="020B0600000101010101" pitchFamily="50" charset="-127"/>
                <a:ea typeface="나눔스퀘어_ac ExtraBold" panose="020B0600000101010101" pitchFamily="50" charset="-127"/>
              </a:rPr>
              <a:t>CJ</a:t>
            </a:r>
            <a:endParaRPr lang="ko-KR" altLang="en-US" sz="700" dirty="0">
              <a:latin typeface="나눔스퀘어_ac ExtraBold" panose="020B0600000101010101" pitchFamily="50" charset="-127"/>
              <a:ea typeface="나눔스퀘어_ac ExtraBold" panose="020B0600000101010101" pitchFamily="50" charset="-127"/>
            </a:endParaRPr>
          </a:p>
        </p:txBody>
      </p:sp>
      <p:sp>
        <p:nvSpPr>
          <p:cNvPr id="37" name="타원 36">
            <a:extLst>
              <a:ext uri="{FF2B5EF4-FFF2-40B4-BE49-F238E27FC236}">
                <a16:creationId xmlns:a16="http://schemas.microsoft.com/office/drawing/2014/main" id="{42C2AB06-8FD1-EC72-7F5B-2C0B0D4D7309}"/>
              </a:ext>
            </a:extLst>
          </p:cNvPr>
          <p:cNvSpPr/>
          <p:nvPr/>
        </p:nvSpPr>
        <p:spPr>
          <a:xfrm>
            <a:off x="4715863" y="2710665"/>
            <a:ext cx="895150" cy="300082"/>
          </a:xfrm>
          <a:prstGeom prst="ellipse">
            <a:avLst/>
          </a:prstGeom>
          <a:solidFill>
            <a:srgbClr val="92A1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00" dirty="0" err="1">
                <a:latin typeface="나눔스퀘어_ac ExtraBold" panose="020B0600000101010101" pitchFamily="50" charset="-127"/>
                <a:ea typeface="나눔스퀘어_ac ExtraBold" panose="020B0600000101010101" pitchFamily="50" charset="-127"/>
              </a:rPr>
              <a:t>Pulmuwon</a:t>
            </a:r>
            <a:endParaRPr lang="ko-KR" altLang="en-US" sz="600" dirty="0">
              <a:latin typeface="나눔스퀘어_ac ExtraBold" panose="020B0600000101010101" pitchFamily="50" charset="-127"/>
              <a:ea typeface="나눔스퀘어_ac ExtraBold" panose="020B0600000101010101" pitchFamily="50" charset="-127"/>
            </a:endParaRPr>
          </a:p>
        </p:txBody>
      </p:sp>
      <p:sp>
        <p:nvSpPr>
          <p:cNvPr id="39" name="이등변 삼각형 38">
            <a:extLst>
              <a:ext uri="{FF2B5EF4-FFF2-40B4-BE49-F238E27FC236}">
                <a16:creationId xmlns:a16="http://schemas.microsoft.com/office/drawing/2014/main" id="{1351D6E6-CDC1-94C2-E5BB-6A6FF3396244}"/>
              </a:ext>
            </a:extLst>
          </p:cNvPr>
          <p:cNvSpPr/>
          <p:nvPr/>
        </p:nvSpPr>
        <p:spPr>
          <a:xfrm rot="17469113">
            <a:off x="4284054" y="3413994"/>
            <a:ext cx="433631" cy="712300"/>
          </a:xfrm>
          <a:prstGeom prst="triangle">
            <a:avLst>
              <a:gd name="adj" fmla="val 6474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0BBF8291-C1CE-3E71-71A9-6B8325C7E76A}"/>
              </a:ext>
            </a:extLst>
          </p:cNvPr>
          <p:cNvSpPr/>
          <p:nvPr/>
        </p:nvSpPr>
        <p:spPr>
          <a:xfrm>
            <a:off x="3532989" y="3512516"/>
            <a:ext cx="895150" cy="300082"/>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700" dirty="0">
                <a:latin typeface="나눔스퀘어_ac ExtraBold" panose="020B0600000101010101" pitchFamily="50" charset="-127"/>
                <a:ea typeface="나눔스퀘어_ac ExtraBold" panose="020B0600000101010101" pitchFamily="50" charset="-127"/>
              </a:rPr>
              <a:t>Our company</a:t>
            </a:r>
            <a:endParaRPr lang="ko-KR" altLang="en-US" sz="700" dirty="0">
              <a:latin typeface="나눔스퀘어_ac ExtraBold" panose="020B0600000101010101" pitchFamily="50" charset="-127"/>
              <a:ea typeface="나눔스퀘어_ac ExtraBold" panose="020B0600000101010101" pitchFamily="50" charset="-127"/>
            </a:endParaRPr>
          </a:p>
        </p:txBody>
      </p:sp>
      <p:sp>
        <p:nvSpPr>
          <p:cNvPr id="40" name="타원 39">
            <a:extLst>
              <a:ext uri="{FF2B5EF4-FFF2-40B4-BE49-F238E27FC236}">
                <a16:creationId xmlns:a16="http://schemas.microsoft.com/office/drawing/2014/main" id="{61604480-857A-4688-81C5-D50CF3618DEC}"/>
              </a:ext>
            </a:extLst>
          </p:cNvPr>
          <p:cNvSpPr/>
          <p:nvPr/>
        </p:nvSpPr>
        <p:spPr>
          <a:xfrm>
            <a:off x="4721450" y="3607859"/>
            <a:ext cx="981777" cy="86589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700" dirty="0">
                <a:latin typeface="나눔스퀘어_ac ExtraBold" panose="020B0600000101010101" pitchFamily="50" charset="-127"/>
                <a:ea typeface="나눔스퀘어_ac ExtraBold" panose="020B0600000101010101" pitchFamily="50" charset="-127"/>
              </a:rPr>
              <a:t>Suggested</a:t>
            </a:r>
          </a:p>
          <a:p>
            <a:pPr algn="ctr"/>
            <a:r>
              <a:rPr lang="en-US" altLang="ko-KR" sz="700" dirty="0">
                <a:latin typeface="나눔스퀘어_ac ExtraBold" panose="020B0600000101010101" pitchFamily="50" charset="-127"/>
                <a:ea typeface="나눔스퀘어_ac ExtraBold" panose="020B0600000101010101" pitchFamily="50" charset="-127"/>
              </a:rPr>
              <a:t>Position</a:t>
            </a:r>
          </a:p>
        </p:txBody>
      </p:sp>
      <p:graphicFrame>
        <p:nvGraphicFramePr>
          <p:cNvPr id="43" name="차트 42">
            <a:extLst>
              <a:ext uri="{FF2B5EF4-FFF2-40B4-BE49-F238E27FC236}">
                <a16:creationId xmlns:a16="http://schemas.microsoft.com/office/drawing/2014/main" id="{BDC85AE6-E8BF-7875-9693-5D3F365FD46A}"/>
              </a:ext>
            </a:extLst>
          </p:cNvPr>
          <p:cNvGraphicFramePr/>
          <p:nvPr>
            <p:extLst>
              <p:ext uri="{D42A27DB-BD31-4B8C-83A1-F6EECF244321}">
                <p14:modId xmlns:p14="http://schemas.microsoft.com/office/powerpoint/2010/main" val="2342011882"/>
              </p:ext>
            </p:extLst>
          </p:nvPr>
        </p:nvGraphicFramePr>
        <p:xfrm>
          <a:off x="6039499" y="1855697"/>
          <a:ext cx="2761417" cy="2972981"/>
        </p:xfrm>
        <a:graphic>
          <a:graphicData uri="http://schemas.openxmlformats.org/drawingml/2006/chart">
            <c:chart xmlns:c="http://schemas.openxmlformats.org/drawingml/2006/chart" xmlns:r="http://schemas.openxmlformats.org/officeDocument/2006/relationships" r:id="rId3"/>
          </a:graphicData>
        </a:graphic>
      </p:graphicFrame>
      <p:sp>
        <p:nvSpPr>
          <p:cNvPr id="45" name="화살표: 오른쪽 44">
            <a:extLst>
              <a:ext uri="{FF2B5EF4-FFF2-40B4-BE49-F238E27FC236}">
                <a16:creationId xmlns:a16="http://schemas.microsoft.com/office/drawing/2014/main" id="{CF1794E0-FCC8-AB83-757E-AD4DC98658BA}"/>
              </a:ext>
            </a:extLst>
          </p:cNvPr>
          <p:cNvSpPr/>
          <p:nvPr/>
        </p:nvSpPr>
        <p:spPr>
          <a:xfrm rot="19363069">
            <a:off x="7138802" y="3356935"/>
            <a:ext cx="610368" cy="501846"/>
          </a:xfrm>
          <a:prstGeom prst="rightArrow">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D8663830-B9F5-6DD3-157A-AB599FBFDE4A}"/>
              </a:ext>
            </a:extLst>
          </p:cNvPr>
          <p:cNvSpPr txBox="1"/>
          <p:nvPr/>
        </p:nvSpPr>
        <p:spPr>
          <a:xfrm>
            <a:off x="6759497" y="3941535"/>
            <a:ext cx="854077" cy="584775"/>
          </a:xfrm>
          <a:prstGeom prst="rect">
            <a:avLst/>
          </a:prstGeom>
          <a:noFill/>
        </p:spPr>
        <p:txBody>
          <a:bodyPr wrap="square">
            <a:spAutoFit/>
          </a:bodyPr>
          <a:lstStyle/>
          <a:p>
            <a:endParaRPr lang="en-US" altLang="ko-KR" sz="800" b="0" i="0" dirty="0">
              <a:solidFill>
                <a:srgbClr val="374151"/>
              </a:solidFill>
              <a:effectLst/>
              <a:latin typeface="나눔스퀘어_ac Bold" panose="020B0600000101010101" pitchFamily="50" charset="-127"/>
              <a:ea typeface="나눔스퀘어_ac Bold" panose="020B0600000101010101" pitchFamily="50" charset="-127"/>
            </a:endParaRPr>
          </a:p>
          <a:p>
            <a:r>
              <a:rPr lang="en-US" altLang="ko-KR" sz="800" b="0" i="0" dirty="0">
                <a:solidFill>
                  <a:srgbClr val="374151"/>
                </a:solidFill>
                <a:effectLst/>
                <a:latin typeface="나눔스퀘어_ac Bold" panose="020B0600000101010101" pitchFamily="50" charset="-127"/>
                <a:ea typeface="나눔스퀘어_ac Bold" panose="020B0600000101010101" pitchFamily="50" charset="-127"/>
              </a:rPr>
              <a:t>(Current)</a:t>
            </a:r>
          </a:p>
          <a:p>
            <a:r>
              <a:rPr lang="en-US" altLang="ko-KR" sz="800" b="0" i="0" dirty="0">
                <a:solidFill>
                  <a:srgbClr val="374151"/>
                </a:solidFill>
                <a:effectLst/>
                <a:latin typeface="나눔스퀘어_ac Bold" panose="020B0600000101010101" pitchFamily="50" charset="-127"/>
                <a:ea typeface="나눔스퀘어_ac Bold" panose="020B0600000101010101" pitchFamily="50" charset="-127"/>
              </a:rPr>
              <a:t>418</a:t>
            </a:r>
          </a:p>
          <a:p>
            <a:r>
              <a:rPr lang="en-US" altLang="ko-KR" sz="800" b="0" i="0" dirty="0">
                <a:solidFill>
                  <a:srgbClr val="374151"/>
                </a:solidFill>
                <a:effectLst/>
                <a:latin typeface="나눔스퀘어_ac Bold" panose="020B0600000101010101" pitchFamily="50" charset="-127"/>
                <a:ea typeface="나눔스퀘어_ac Bold" panose="020B0600000101010101" pitchFamily="50" charset="-127"/>
              </a:rPr>
              <a:t>billion</a:t>
            </a:r>
            <a:endParaRPr lang="ko-KR" altLang="en-US" sz="800" dirty="0">
              <a:latin typeface="나눔스퀘어_ac Bold" panose="020B0600000101010101" pitchFamily="50" charset="-127"/>
              <a:ea typeface="나눔스퀘어_ac Bold" panose="020B0600000101010101" pitchFamily="50" charset="-127"/>
            </a:endParaRPr>
          </a:p>
        </p:txBody>
      </p:sp>
      <p:sp>
        <p:nvSpPr>
          <p:cNvPr id="49" name="TextBox 48">
            <a:extLst>
              <a:ext uri="{FF2B5EF4-FFF2-40B4-BE49-F238E27FC236}">
                <a16:creationId xmlns:a16="http://schemas.microsoft.com/office/drawing/2014/main" id="{F04DBE6F-F8A4-4920-7BC3-ECF0859DF247}"/>
              </a:ext>
            </a:extLst>
          </p:cNvPr>
          <p:cNvSpPr txBox="1"/>
          <p:nvPr/>
        </p:nvSpPr>
        <p:spPr>
          <a:xfrm>
            <a:off x="7491499" y="3941535"/>
            <a:ext cx="854077" cy="584775"/>
          </a:xfrm>
          <a:prstGeom prst="rect">
            <a:avLst/>
          </a:prstGeom>
          <a:noFill/>
        </p:spPr>
        <p:txBody>
          <a:bodyPr wrap="square">
            <a:spAutoFit/>
          </a:bodyPr>
          <a:lstStyle/>
          <a:p>
            <a:endParaRPr lang="en-US" altLang="ko-KR" sz="800" b="0" i="0" dirty="0">
              <a:solidFill>
                <a:srgbClr val="374151"/>
              </a:solidFill>
              <a:effectLst/>
              <a:latin typeface="나눔스퀘어_ac Bold" panose="020B0600000101010101" pitchFamily="50" charset="-127"/>
              <a:ea typeface="나눔스퀘어_ac Bold" panose="020B0600000101010101" pitchFamily="50" charset="-127"/>
            </a:endParaRPr>
          </a:p>
          <a:p>
            <a:r>
              <a:rPr lang="en-US" altLang="ko-KR" sz="800" b="0" i="0" dirty="0">
                <a:solidFill>
                  <a:srgbClr val="374151"/>
                </a:solidFill>
                <a:effectLst/>
                <a:latin typeface="나눔스퀘어_ac Bold" panose="020B0600000101010101" pitchFamily="50" charset="-127"/>
                <a:ea typeface="나눔스퀘어_ac Bold" panose="020B0600000101010101" pitchFamily="50" charset="-127"/>
              </a:rPr>
              <a:t>(Expect)</a:t>
            </a:r>
          </a:p>
          <a:p>
            <a:r>
              <a:rPr lang="en-US" altLang="ko-KR" sz="800" dirty="0">
                <a:solidFill>
                  <a:srgbClr val="374151"/>
                </a:solidFill>
                <a:latin typeface="나눔스퀘어_ac Bold" panose="020B0600000101010101" pitchFamily="50" charset="-127"/>
                <a:ea typeface="나눔스퀘어_ac Bold" panose="020B0600000101010101" pitchFamily="50" charset="-127"/>
              </a:rPr>
              <a:t>600</a:t>
            </a:r>
            <a:endParaRPr lang="en-US" altLang="ko-KR" sz="800" b="0" i="0" dirty="0">
              <a:solidFill>
                <a:srgbClr val="374151"/>
              </a:solidFill>
              <a:effectLst/>
              <a:latin typeface="나눔스퀘어_ac Bold" panose="020B0600000101010101" pitchFamily="50" charset="-127"/>
              <a:ea typeface="나눔스퀘어_ac Bold" panose="020B0600000101010101" pitchFamily="50" charset="-127"/>
            </a:endParaRPr>
          </a:p>
          <a:p>
            <a:r>
              <a:rPr lang="en-US" altLang="ko-KR" sz="800" b="0" i="0" dirty="0">
                <a:solidFill>
                  <a:srgbClr val="374151"/>
                </a:solidFill>
                <a:effectLst/>
                <a:latin typeface="나눔스퀘어_ac Bold" panose="020B0600000101010101" pitchFamily="50" charset="-127"/>
                <a:ea typeface="나눔스퀘어_ac Bold" panose="020B0600000101010101" pitchFamily="50" charset="-127"/>
              </a:rPr>
              <a:t>billion</a:t>
            </a:r>
            <a:endParaRPr lang="ko-KR" altLang="en-US" sz="8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144844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[Reference List]</a:t>
            </a: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sp>
        <p:nvSpPr>
          <p:cNvPr id="23" name="직사각형 22">
            <a:extLst>
              <a:ext uri="{FF2B5EF4-FFF2-40B4-BE49-F238E27FC236}">
                <a16:creationId xmlns:a16="http://schemas.microsoft.com/office/drawing/2014/main" id="{25A19D99-EE04-273B-7183-2DE30B62C412}"/>
              </a:ext>
            </a:extLst>
          </p:cNvPr>
          <p:cNvSpPr/>
          <p:nvPr/>
        </p:nvSpPr>
        <p:spPr>
          <a:xfrm>
            <a:off x="0" y="578818"/>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latinLnBrk="1">
              <a:lnSpc>
                <a:spcPct val="107000"/>
              </a:lnSpc>
              <a:spcAft>
                <a:spcPts val="800"/>
              </a:spcAft>
            </a:pPr>
            <a:r>
              <a:rPr lang="ko-KR" altLang="en-US" sz="1200" b="0" i="0" dirty="0" err="1">
                <a:solidFill>
                  <a:srgbClr val="374151"/>
                </a:solidFill>
                <a:effectLst/>
                <a:latin typeface="나눔스퀘어_ac Bold" panose="020B0600000101010101" pitchFamily="50" charset="-127"/>
                <a:ea typeface="나눔스퀘어_ac Bold" panose="020B0600000101010101" pitchFamily="50" charset="-127"/>
              </a:rPr>
              <a:t>윤종필</a:t>
            </a:r>
            <a:r>
              <a:rPr lang="en-US" altLang="ko-KR" sz="1200" b="0" i="0" dirty="0">
                <a:solidFill>
                  <a:srgbClr val="374151"/>
                </a:solidFill>
                <a:effectLst/>
                <a:latin typeface="나눔스퀘어_ac Bold" panose="020B0600000101010101" pitchFamily="50" charset="-127"/>
                <a:ea typeface="나눔스퀘어_ac Bold" panose="020B0600000101010101" pitchFamily="50" charset="-127"/>
              </a:rPr>
              <a:t>(2022). </a:t>
            </a:r>
            <a:r>
              <a:rPr lang="ko-KR" altLang="en-US" sz="1200" b="0" i="0" dirty="0">
                <a:solidFill>
                  <a:srgbClr val="374151"/>
                </a:solidFill>
                <a:effectLst/>
                <a:latin typeface="나눔스퀘어_ac Bold" panose="020B0600000101010101" pitchFamily="50" charset="-127"/>
                <a:ea typeface="나눔스퀘어_ac Bold" panose="020B0600000101010101" pitchFamily="50" charset="-127"/>
              </a:rPr>
              <a:t>온라인 신선식품 전문몰에서의 구매 후기 분석</a:t>
            </a:r>
            <a:r>
              <a:rPr lang="en-US" altLang="ko-KR" sz="1200" b="0" i="0" dirty="0">
                <a:solidFill>
                  <a:srgbClr val="374151"/>
                </a:solidFill>
                <a:effectLst/>
                <a:latin typeface="나눔스퀘어_ac Bold" panose="020B0600000101010101" pitchFamily="50" charset="-127"/>
                <a:ea typeface="나눔스퀘어_ac Bold" panose="020B0600000101010101" pitchFamily="50" charset="-127"/>
              </a:rPr>
              <a:t>, </a:t>
            </a:r>
            <a:r>
              <a:rPr lang="ko-KR" altLang="en-US" sz="1200" b="0" i="0" dirty="0">
                <a:solidFill>
                  <a:srgbClr val="374151"/>
                </a:solidFill>
                <a:effectLst/>
                <a:latin typeface="나눔스퀘어_ac Bold" panose="020B0600000101010101" pitchFamily="50" charset="-127"/>
                <a:ea typeface="나눔스퀘어_ac Bold" panose="020B0600000101010101" pitchFamily="50" charset="-127"/>
              </a:rPr>
              <a:t>고려대학교 대학원</a:t>
            </a:r>
            <a:endParaRPr lang="en-US" altLang="ko-KR" sz="1200" b="0" i="0" dirty="0">
              <a:solidFill>
                <a:srgbClr val="374151"/>
              </a:solidFill>
              <a:effectLst/>
              <a:latin typeface="나눔스퀘어_ac Bold" panose="020B0600000101010101" pitchFamily="50" charset="-127"/>
              <a:ea typeface="나눔스퀘어_ac Bold" panose="020B0600000101010101" pitchFamily="50" charset="-127"/>
            </a:endParaRPr>
          </a:p>
          <a:p>
            <a:pPr algn="just" latinLnBrk="1">
              <a:lnSpc>
                <a:spcPct val="107000"/>
              </a:lnSpc>
              <a:spcAft>
                <a:spcPts val="800"/>
              </a:spcAft>
            </a:pPr>
            <a:r>
              <a:rPr lang="ko-KR" altLang="en-US" sz="1200" b="0" i="0" dirty="0" err="1">
                <a:solidFill>
                  <a:srgbClr val="374151"/>
                </a:solidFill>
                <a:effectLst/>
                <a:latin typeface="나눔스퀘어_ac Bold" panose="020B0600000101010101" pitchFamily="50" charset="-127"/>
                <a:ea typeface="나눔스퀘어_ac Bold" panose="020B0600000101010101" pitchFamily="50" charset="-127"/>
              </a:rPr>
              <a:t>김치훈</a:t>
            </a:r>
            <a:r>
              <a:rPr lang="en-US" altLang="ko-KR" sz="1200" b="0" i="0" dirty="0">
                <a:solidFill>
                  <a:srgbClr val="374151"/>
                </a:solidFill>
                <a:effectLst/>
                <a:latin typeface="나눔스퀘어_ac Bold" panose="020B0600000101010101" pitchFamily="50" charset="-127"/>
                <a:ea typeface="나눔스퀘어_ac Bold" panose="020B0600000101010101" pitchFamily="50" charset="-127"/>
              </a:rPr>
              <a:t>(2022). Text Mining Analysis of Hotel Reviews Focused on TripAdvisor Reviews, </a:t>
            </a:r>
            <a:r>
              <a:rPr lang="ko-KR" altLang="en-US" sz="1200" b="0" i="0" dirty="0">
                <a:solidFill>
                  <a:srgbClr val="374151"/>
                </a:solidFill>
                <a:effectLst/>
                <a:latin typeface="나눔스퀘어_ac Bold" panose="020B0600000101010101" pitchFamily="50" charset="-127"/>
                <a:ea typeface="나눔스퀘어_ac Bold" panose="020B0600000101010101" pitchFamily="50" charset="-127"/>
              </a:rPr>
              <a:t>건국대학교 대학원</a:t>
            </a:r>
            <a:endParaRPr lang="en-US" altLang="ko-KR" sz="1200" b="0" i="0" dirty="0">
              <a:solidFill>
                <a:srgbClr val="374151"/>
              </a:solidFill>
              <a:effectLst/>
              <a:latin typeface="나눔스퀘어_ac Bold" panose="020B0600000101010101" pitchFamily="50" charset="-127"/>
              <a:ea typeface="나눔스퀘어_ac Bold" panose="020B0600000101010101" pitchFamily="50" charset="-127"/>
            </a:endParaRPr>
          </a:p>
          <a:p>
            <a:pPr algn="just" latinLnBrk="1">
              <a:lnSpc>
                <a:spcPct val="107000"/>
              </a:lnSpc>
              <a:spcAft>
                <a:spcPts val="800"/>
              </a:spcAft>
            </a:pPr>
            <a:r>
              <a:rPr lang="ko-KR" altLang="en-US" sz="1200" dirty="0" err="1">
                <a:solidFill>
                  <a:srgbClr val="374151"/>
                </a:solidFill>
                <a:latin typeface="나눔스퀘어_ac Bold" panose="020B0600000101010101" pitchFamily="50" charset="-127"/>
                <a:ea typeface="나눔스퀘어_ac Bold" panose="020B0600000101010101" pitchFamily="50" charset="-127"/>
              </a:rPr>
              <a:t>채진해</a:t>
            </a:r>
            <a:r>
              <a:rPr lang="ko-KR" altLang="en-US" sz="1200" dirty="0">
                <a:solidFill>
                  <a:srgbClr val="374151"/>
                </a:solidFill>
                <a:latin typeface="나눔스퀘어_ac Bold" panose="020B0600000101010101" pitchFamily="50" charset="-127"/>
                <a:ea typeface="나눔스퀘어_ac Bold" panose="020B0600000101010101" pitchFamily="50" charset="-127"/>
              </a:rPr>
              <a:t> 등</a:t>
            </a:r>
            <a:r>
              <a:rPr lang="en-US" altLang="ko-KR" sz="1200" dirty="0">
                <a:solidFill>
                  <a:srgbClr val="374151"/>
                </a:solidFill>
                <a:latin typeface="나눔스퀘어_ac Bold" panose="020B0600000101010101" pitchFamily="50" charset="-127"/>
                <a:ea typeface="나눔스퀘어_ac Bold" panose="020B0600000101010101" pitchFamily="50" charset="-127"/>
              </a:rPr>
              <a:t>(2020). </a:t>
            </a:r>
            <a:r>
              <a:rPr lang="ko-KR" altLang="en-US" sz="1200" dirty="0">
                <a:solidFill>
                  <a:srgbClr val="374151"/>
                </a:solidFill>
                <a:latin typeface="나눔스퀘어_ac Bold" panose="020B0600000101010101" pitchFamily="50" charset="-127"/>
                <a:ea typeface="나눔스퀘어_ac Bold" panose="020B0600000101010101" pitchFamily="50" charset="-127"/>
              </a:rPr>
              <a:t>텍스트 빅데이터 분석을 통한 </a:t>
            </a:r>
            <a:r>
              <a:rPr lang="en-US" altLang="ko-KR" sz="1200" b="0" i="0" dirty="0">
                <a:solidFill>
                  <a:srgbClr val="374151"/>
                </a:solidFill>
                <a:effectLst/>
                <a:latin typeface="나눔스퀘어_ac Bold" panose="020B0600000101010101" pitchFamily="50" charset="-127"/>
                <a:ea typeface="나눔스퀘어_ac Bold" panose="020B0600000101010101" pitchFamily="50" charset="-127"/>
              </a:rPr>
              <a:t>COVID-19 </a:t>
            </a:r>
            <a:r>
              <a:rPr lang="ko-KR" altLang="en-US" sz="1200" b="0" i="0" dirty="0">
                <a:solidFill>
                  <a:srgbClr val="374151"/>
                </a:solidFill>
                <a:effectLst/>
                <a:latin typeface="나눔스퀘어_ac Bold" panose="020B0600000101010101" pitchFamily="50" charset="-127"/>
                <a:ea typeface="나눔스퀘어_ac Bold" panose="020B0600000101010101" pitchFamily="50" charset="-127"/>
              </a:rPr>
              <a:t>전후 서울시 주요 도시공원의 시민 이용행태 및 관심도 변화</a:t>
            </a:r>
            <a:r>
              <a:rPr lang="en-US" altLang="ko-KR" sz="1200" b="0" i="0" dirty="0">
                <a:solidFill>
                  <a:srgbClr val="374151"/>
                </a:solidFill>
                <a:effectLst/>
                <a:latin typeface="나눔스퀘어_ac Bold" panose="020B0600000101010101" pitchFamily="50" charset="-127"/>
                <a:ea typeface="나눔스퀘어_ac Bold" panose="020B0600000101010101" pitchFamily="50" charset="-127"/>
              </a:rPr>
              <a:t>, 2020</a:t>
            </a:r>
            <a:r>
              <a:rPr lang="ko-KR" altLang="en-US" sz="1200" b="0" i="0" dirty="0">
                <a:solidFill>
                  <a:srgbClr val="374151"/>
                </a:solidFill>
                <a:effectLst/>
                <a:latin typeface="나눔스퀘어_ac Bold" panose="020B0600000101010101" pitchFamily="50" charset="-127"/>
                <a:ea typeface="나눔스퀘어_ac Bold" panose="020B0600000101010101" pitchFamily="50" charset="-127"/>
              </a:rPr>
              <a:t>서울연구논문공모전</a:t>
            </a:r>
            <a:endParaRPr lang="en-US" altLang="ko-KR" sz="1200" b="0" i="0" dirty="0">
              <a:solidFill>
                <a:srgbClr val="374151"/>
              </a:solidFill>
              <a:effectLst/>
              <a:latin typeface="나눔스퀘어_ac Bold" panose="020B0600000101010101" pitchFamily="50" charset="-127"/>
              <a:ea typeface="나눔스퀘어_ac Bold" panose="020B0600000101010101" pitchFamily="50" charset="-127"/>
            </a:endParaRPr>
          </a:p>
          <a:p>
            <a:pPr algn="just" latinLnBrk="1">
              <a:lnSpc>
                <a:spcPct val="107000"/>
              </a:lnSpc>
              <a:spcAft>
                <a:spcPts val="800"/>
              </a:spcAft>
            </a:pPr>
            <a:r>
              <a:rPr lang="ko-KR" altLang="en-US" sz="1200" b="0" i="0" dirty="0" err="1">
                <a:solidFill>
                  <a:srgbClr val="374151"/>
                </a:solidFill>
                <a:effectLst/>
                <a:latin typeface="나눔스퀘어_ac Bold" panose="020B0600000101010101" pitchFamily="50" charset="-127"/>
                <a:ea typeface="나눔스퀘어_ac Bold" panose="020B0600000101010101" pitchFamily="50" charset="-127"/>
              </a:rPr>
              <a:t>조우리</a:t>
            </a:r>
            <a:r>
              <a:rPr lang="ko-KR" altLang="en-US" sz="1200" b="0" i="0" dirty="0">
                <a:solidFill>
                  <a:srgbClr val="374151"/>
                </a:solidFill>
                <a:effectLst/>
                <a:latin typeface="나눔스퀘어_ac Bold" panose="020B0600000101010101" pitchFamily="50" charset="-127"/>
                <a:ea typeface="나눔스퀘어_ac Bold" panose="020B0600000101010101" pitchFamily="50" charset="-127"/>
              </a:rPr>
              <a:t> 등</a:t>
            </a:r>
            <a:r>
              <a:rPr lang="en-US" altLang="ko-KR" sz="1200" b="0" i="0" dirty="0">
                <a:solidFill>
                  <a:srgbClr val="374151"/>
                </a:solidFill>
                <a:effectLst/>
                <a:latin typeface="나눔스퀘어_ac Bold" panose="020B0600000101010101" pitchFamily="50" charset="-127"/>
                <a:ea typeface="나눔스퀘어_ac Bold" panose="020B0600000101010101" pitchFamily="50" charset="-127"/>
              </a:rPr>
              <a:t>(2021). </a:t>
            </a:r>
            <a:r>
              <a:rPr lang="ko-KR" altLang="en-US" sz="1200" b="0" i="0" dirty="0" err="1">
                <a:solidFill>
                  <a:srgbClr val="374151"/>
                </a:solidFill>
                <a:effectLst/>
                <a:latin typeface="나눔스퀘어_ac Bold" panose="020B0600000101010101" pitchFamily="50" charset="-127"/>
                <a:ea typeface="나눔스퀘어_ac Bold" panose="020B0600000101010101" pitchFamily="50" charset="-127"/>
              </a:rPr>
              <a:t>텍스트마이닝을</a:t>
            </a:r>
            <a:r>
              <a:rPr lang="ko-KR" altLang="en-US" sz="1200" b="0" i="0" dirty="0">
                <a:solidFill>
                  <a:srgbClr val="374151"/>
                </a:solidFill>
                <a:effectLst/>
                <a:latin typeface="나눔스퀘어_ac Bold" panose="020B0600000101010101" pitchFamily="50" charset="-127"/>
                <a:ea typeface="나눔스퀘어_ac Bold" panose="020B0600000101010101" pitchFamily="50" charset="-127"/>
              </a:rPr>
              <a:t> 활용한 </a:t>
            </a:r>
            <a:r>
              <a:rPr lang="en-US" altLang="ko-KR" sz="1200" b="0" i="0" dirty="0">
                <a:solidFill>
                  <a:srgbClr val="374151"/>
                </a:solidFill>
                <a:effectLst/>
                <a:latin typeface="나눔스퀘어_ac Bold" panose="020B0600000101010101" pitchFamily="50" charset="-127"/>
                <a:ea typeface="나눔스퀘어_ac Bold" panose="020B0600000101010101" pitchFamily="50" charset="-127"/>
              </a:rPr>
              <a:t>SNS </a:t>
            </a:r>
            <a:r>
              <a:rPr lang="ko-KR" altLang="en-US" sz="1200" b="0" i="0" dirty="0">
                <a:solidFill>
                  <a:srgbClr val="374151"/>
                </a:solidFill>
                <a:effectLst/>
                <a:latin typeface="나눔스퀘어_ac Bold" panose="020B0600000101010101" pitchFamily="50" charset="-127"/>
                <a:ea typeface="나눔스퀘어_ac Bold" panose="020B0600000101010101" pitchFamily="50" charset="-127"/>
              </a:rPr>
              <a:t>내 미술 전시 감상 후기 분석</a:t>
            </a:r>
            <a:r>
              <a:rPr lang="en-US" altLang="ko-KR" sz="1200" b="0" i="0" dirty="0">
                <a:solidFill>
                  <a:srgbClr val="374151"/>
                </a:solidFill>
                <a:effectLst/>
                <a:latin typeface="나눔스퀘어_ac Bold" panose="020B0600000101010101" pitchFamily="50" charset="-127"/>
                <a:ea typeface="나눔스퀘어_ac Bold" panose="020B0600000101010101" pitchFamily="50" charset="-127"/>
              </a:rPr>
              <a:t>, </a:t>
            </a:r>
            <a:r>
              <a:rPr lang="ko-KR" altLang="en-US" sz="1200" b="0" i="0" dirty="0">
                <a:solidFill>
                  <a:srgbClr val="374151"/>
                </a:solidFill>
                <a:effectLst/>
                <a:latin typeface="나눔스퀘어_ac Bold" panose="020B0600000101010101" pitchFamily="50" charset="-127"/>
                <a:ea typeface="나눔스퀘어_ac Bold" panose="020B0600000101010101" pitchFamily="50" charset="-127"/>
              </a:rPr>
              <a:t>조형교육 </a:t>
            </a:r>
            <a:r>
              <a:rPr lang="en-US" altLang="ko-KR" sz="1200" b="0" i="0" dirty="0">
                <a:solidFill>
                  <a:srgbClr val="374151"/>
                </a:solidFill>
                <a:effectLst/>
                <a:latin typeface="나눔스퀘어_ac Bold" panose="020B0600000101010101" pitchFamily="50" charset="-127"/>
                <a:ea typeface="나눔스퀘어_ac Bold" panose="020B0600000101010101" pitchFamily="50" charset="-127"/>
              </a:rPr>
              <a:t>79</a:t>
            </a:r>
            <a:r>
              <a:rPr lang="ko-KR" altLang="en-US" sz="1200" dirty="0">
                <a:solidFill>
                  <a:srgbClr val="374151"/>
                </a:solidFill>
                <a:latin typeface="나눔스퀘어_ac Bold" panose="020B0600000101010101" pitchFamily="50" charset="-127"/>
                <a:ea typeface="나눔스퀘어_ac Bold" panose="020B0600000101010101" pitchFamily="50" charset="-127"/>
              </a:rPr>
              <a:t>집</a:t>
            </a:r>
            <a:endParaRPr lang="en-US" altLang="ko-KR" sz="1200" dirty="0">
              <a:solidFill>
                <a:srgbClr val="374151"/>
              </a:solidFill>
              <a:latin typeface="나눔스퀘어_ac Bold" panose="020B0600000101010101" pitchFamily="50" charset="-127"/>
              <a:ea typeface="나눔스퀘어_ac Bold" panose="020B0600000101010101" pitchFamily="50" charset="-127"/>
            </a:endParaRPr>
          </a:p>
          <a:p>
            <a:pPr algn="just" latinLnBrk="1">
              <a:lnSpc>
                <a:spcPct val="107000"/>
              </a:lnSpc>
              <a:spcAft>
                <a:spcPts val="800"/>
              </a:spcAft>
            </a:pPr>
            <a:r>
              <a:rPr lang="ko-KR" altLang="en-US" sz="1200" dirty="0">
                <a:solidFill>
                  <a:srgbClr val="374151"/>
                </a:solidFill>
                <a:latin typeface="나눔스퀘어_ac Bold" panose="020B0600000101010101" pitchFamily="50" charset="-127"/>
                <a:ea typeface="나눔스퀘어_ac Bold" panose="020B0600000101010101" pitchFamily="50" charset="-127"/>
              </a:rPr>
              <a:t>중소기업벤처진흥공단 </a:t>
            </a:r>
            <a:r>
              <a:rPr lang="en-US" altLang="ko-KR" sz="1200" dirty="0">
                <a:solidFill>
                  <a:srgbClr val="374151"/>
                </a:solidFill>
                <a:latin typeface="나눔스퀘어_ac Bold" panose="020B0600000101010101" pitchFamily="50" charset="-127"/>
                <a:ea typeface="나눔스퀘어_ac Bold" panose="020B0600000101010101" pitchFamily="50" charset="-127"/>
              </a:rPr>
              <a:t>(2019). KOSME</a:t>
            </a:r>
            <a:r>
              <a:rPr lang="ko-KR" altLang="en-US" sz="1200" dirty="0">
                <a:solidFill>
                  <a:srgbClr val="374151"/>
                </a:solidFill>
                <a:latin typeface="나눔스퀘어_ac Bold" panose="020B0600000101010101" pitchFamily="50" charset="-127"/>
                <a:ea typeface="나눔스퀘어_ac Bold" panose="020B0600000101010101" pitchFamily="50" charset="-127"/>
              </a:rPr>
              <a:t> 산업분석 리포트</a:t>
            </a:r>
            <a:r>
              <a:rPr lang="en-US" altLang="ko-KR" sz="1200" dirty="0">
                <a:solidFill>
                  <a:srgbClr val="374151"/>
                </a:solidFill>
                <a:latin typeface="나눔스퀘어_ac Bold" panose="020B0600000101010101" pitchFamily="50" charset="-127"/>
                <a:ea typeface="나눔스퀘어_ac Bold" panose="020B0600000101010101" pitchFamily="50" charset="-127"/>
              </a:rPr>
              <a:t>-</a:t>
            </a:r>
            <a:r>
              <a:rPr lang="ko-KR" altLang="en-US" sz="1200" dirty="0" err="1">
                <a:solidFill>
                  <a:srgbClr val="374151"/>
                </a:solidFill>
                <a:latin typeface="나눔스퀘어_ac Bold" panose="020B0600000101010101" pitchFamily="50" charset="-127"/>
                <a:ea typeface="나눔스퀘어_ac Bold" panose="020B0600000101010101" pitchFamily="50" charset="-127"/>
              </a:rPr>
              <a:t>음식류</a:t>
            </a:r>
            <a:r>
              <a:rPr lang="en-US" altLang="ko-KR" sz="1200" dirty="0">
                <a:solidFill>
                  <a:srgbClr val="374151"/>
                </a:solidFill>
                <a:latin typeface="나눔스퀘어_ac Bold" panose="020B0600000101010101" pitchFamily="50" charset="-127"/>
                <a:ea typeface="나눔스퀘어_ac Bold" panose="020B0600000101010101" pitchFamily="50" charset="-127"/>
              </a:rPr>
              <a:t>: </a:t>
            </a:r>
            <a:r>
              <a:rPr lang="ko-KR" altLang="en-US" sz="1200" dirty="0" err="1">
                <a:solidFill>
                  <a:srgbClr val="374151"/>
                </a:solidFill>
                <a:latin typeface="나눔스퀘어_ac Bold" panose="020B0600000101010101" pitchFamily="50" charset="-127"/>
                <a:ea typeface="나눔스퀘어_ac Bold" panose="020B0600000101010101" pitchFamily="50" charset="-127"/>
              </a:rPr>
              <a:t>간편식</a:t>
            </a:r>
            <a:r>
              <a:rPr lang="en-US" altLang="ko-KR" sz="1200" dirty="0">
                <a:solidFill>
                  <a:srgbClr val="374151"/>
                </a:solidFill>
                <a:latin typeface="나눔스퀘어_ac Bold" panose="020B0600000101010101" pitchFamily="50" charset="-127"/>
                <a:ea typeface="나눔스퀘어_ac Bold" panose="020B0600000101010101" pitchFamily="50" charset="-127"/>
              </a:rPr>
              <a:t>(HMR)- </a:t>
            </a:r>
          </a:p>
          <a:p>
            <a:pPr algn="just" latinLnBrk="1">
              <a:lnSpc>
                <a:spcPct val="107000"/>
              </a:lnSpc>
              <a:spcAft>
                <a:spcPts val="800"/>
              </a:spcAft>
            </a:pPr>
            <a:endParaRPr lang="en-US" altLang="ko-KR" sz="1200" b="0" i="0" dirty="0">
              <a:solidFill>
                <a:srgbClr val="374151"/>
              </a:solidFill>
              <a:effectLst/>
              <a:latin typeface="나눔스퀘어_ac Bold" panose="020B0600000101010101" pitchFamily="50" charset="-127"/>
              <a:ea typeface="나눔스퀘어_ac Bold" panose="020B0600000101010101" pitchFamily="50" charset="-127"/>
            </a:endParaRPr>
          </a:p>
          <a:p>
            <a:pPr algn="just" latinLnBrk="1">
              <a:lnSpc>
                <a:spcPct val="107000"/>
              </a:lnSpc>
              <a:spcAft>
                <a:spcPts val="800"/>
              </a:spcAft>
            </a:pPr>
            <a:endParaRPr lang="ko-KR" altLang="en-US" sz="1200" b="0" i="0" dirty="0">
              <a:solidFill>
                <a:srgbClr val="374151"/>
              </a:solidFill>
              <a:effectLst/>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951471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(Appendix) Hierarchical Clustering Output</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sp>
        <p:nvSpPr>
          <p:cNvPr id="23" name="직사각형 22">
            <a:extLst>
              <a:ext uri="{FF2B5EF4-FFF2-40B4-BE49-F238E27FC236}">
                <a16:creationId xmlns:a16="http://schemas.microsoft.com/office/drawing/2014/main" id="{25A19D99-EE04-273B-7183-2DE30B62C412}"/>
              </a:ext>
            </a:extLst>
          </p:cNvPr>
          <p:cNvSpPr/>
          <p:nvPr/>
        </p:nvSpPr>
        <p:spPr>
          <a:xfrm>
            <a:off x="0" y="578818"/>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latinLnBrk="1">
              <a:lnSpc>
                <a:spcPct val="107000"/>
              </a:lnSpc>
              <a:spcAft>
                <a:spcPts val="800"/>
              </a:spcAft>
            </a:pP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To understand customer perceptions of our company and competitors' product features, we conducted not only k-means cluster analysis but also went further to include Hierarchical Clustering and Topic Modeling. While our primary intention was to derive insights, we found that k-means cluster analysis was the most effective in achieving this goal. Therefore, we centered our utilization of the research results around the outcomes obtained from k-means cluster analysis.</a:t>
            </a:r>
          </a:p>
        </p:txBody>
      </p:sp>
      <p:pic>
        <p:nvPicPr>
          <p:cNvPr id="1034" name="Picture 10">
            <a:extLst>
              <a:ext uri="{FF2B5EF4-FFF2-40B4-BE49-F238E27FC236}">
                <a16:creationId xmlns:a16="http://schemas.microsoft.com/office/drawing/2014/main" id="{50BB5431-18E9-B4CA-07C5-DDCC26A54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36" y="3604375"/>
            <a:ext cx="2102073" cy="1397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7D002AB-A51B-625E-A656-0F96A4FF3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626" y="3598638"/>
            <a:ext cx="2102071" cy="14164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70E67FA-432F-9A51-C7FF-97708426C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2341" y="3604375"/>
            <a:ext cx="2102070" cy="13842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E62D7F7-79CF-1A1A-4ADC-648C8CFE55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2775" y="3604374"/>
            <a:ext cx="2102071" cy="14001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BC5EE71D-1C25-E693-7EE4-8E5EF378B9E2}"/>
              </a:ext>
            </a:extLst>
          </p:cNvPr>
          <p:cNvSpPr/>
          <p:nvPr/>
        </p:nvSpPr>
        <p:spPr>
          <a:xfrm>
            <a:off x="202070" y="3269451"/>
            <a:ext cx="4306508" cy="241171"/>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100" dirty="0">
                <a:latin typeface="나눔스퀘어_ac Bold" panose="020B0600000101010101" pitchFamily="50" charset="-127"/>
                <a:ea typeface="나눔스퀘어_ac Bold" panose="020B0600000101010101" pitchFamily="50" charset="-127"/>
              </a:rPr>
              <a:t>“</a:t>
            </a:r>
            <a:r>
              <a:rPr lang="en-US" altLang="ko-KR" sz="1100" dirty="0" err="1">
                <a:latin typeface="나눔스퀘어_ac Bold" panose="020B0600000101010101" pitchFamily="50" charset="-127"/>
                <a:ea typeface="나눔스퀘어_ac Bold" panose="020B0600000101010101" pitchFamily="50" charset="-127"/>
              </a:rPr>
              <a:t>Haitai</a:t>
            </a:r>
            <a:r>
              <a:rPr lang="en-US" altLang="ko-KR" sz="1100" dirty="0">
                <a:latin typeface="나눔스퀘어_ac Bold" panose="020B0600000101010101" pitchFamily="50" charset="-127"/>
                <a:ea typeface="나눔스퀘어_ac Bold" panose="020B0600000101010101" pitchFamily="50" charset="-127"/>
              </a:rPr>
              <a:t>”</a:t>
            </a:r>
            <a:r>
              <a:rPr lang="ko-KR" altLang="en-US" sz="1100" dirty="0">
                <a:latin typeface="나눔스퀘어_ac Bold" panose="020B0600000101010101" pitchFamily="50" charset="-127"/>
                <a:ea typeface="나눔스퀘어_ac Bold" panose="020B0600000101010101" pitchFamily="50" charset="-127"/>
              </a:rPr>
              <a:t> </a:t>
            </a:r>
            <a:r>
              <a:rPr lang="en-US" altLang="ko-KR" sz="1100" dirty="0">
                <a:latin typeface="나눔스퀘어_ac Bold" panose="020B0600000101010101" pitchFamily="50" charset="-127"/>
                <a:ea typeface="나눔스퀘어_ac Bold" panose="020B0600000101010101" pitchFamily="50" charset="-127"/>
              </a:rPr>
              <a:t>Hierarchical Clustering Dendrogram</a:t>
            </a:r>
            <a:endParaRPr lang="ko-KR" altLang="en-US" sz="1100" dirty="0">
              <a:latin typeface="나눔스퀘어_ac Bold" panose="020B0600000101010101" pitchFamily="50" charset="-127"/>
              <a:ea typeface="나눔스퀘어_ac Bold" panose="020B0600000101010101" pitchFamily="50" charset="-127"/>
            </a:endParaRPr>
          </a:p>
        </p:txBody>
      </p:sp>
      <p:sp>
        <p:nvSpPr>
          <p:cNvPr id="5" name="직사각형 4">
            <a:extLst>
              <a:ext uri="{FF2B5EF4-FFF2-40B4-BE49-F238E27FC236}">
                <a16:creationId xmlns:a16="http://schemas.microsoft.com/office/drawing/2014/main" id="{68B0035B-2FA7-9353-AAC4-97B17588118E}"/>
              </a:ext>
            </a:extLst>
          </p:cNvPr>
          <p:cNvSpPr/>
          <p:nvPr/>
        </p:nvSpPr>
        <p:spPr>
          <a:xfrm>
            <a:off x="4619999" y="3269451"/>
            <a:ext cx="4306508" cy="241171"/>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100" dirty="0">
                <a:latin typeface="나눔스퀘어_ac Bold" panose="020B0600000101010101" pitchFamily="50" charset="-127"/>
                <a:ea typeface="나눔스퀘어_ac Bold" panose="020B0600000101010101" pitchFamily="50" charset="-127"/>
              </a:rPr>
              <a:t>“Dongwon</a:t>
            </a:r>
            <a:r>
              <a:rPr lang="ko-KR" altLang="en-US" sz="1100" dirty="0">
                <a:latin typeface="나눔스퀘어_ac Bold" panose="020B0600000101010101" pitchFamily="50" charset="-127"/>
                <a:ea typeface="나눔스퀘어_ac Bold" panose="020B0600000101010101" pitchFamily="50" charset="-127"/>
              </a:rPr>
              <a:t> </a:t>
            </a:r>
            <a:r>
              <a:rPr lang="en-US" altLang="ko-KR" sz="1100" dirty="0">
                <a:latin typeface="나눔스퀘어_ac Bold" panose="020B0600000101010101" pitchFamily="50" charset="-127"/>
                <a:ea typeface="나눔스퀘어_ac Bold" panose="020B0600000101010101" pitchFamily="50" charset="-127"/>
              </a:rPr>
              <a:t>F&amp;B” Hierarchical Clustering Dendrogram</a:t>
            </a:r>
            <a:endParaRPr lang="ko-KR" altLang="en-US" sz="1100" dirty="0">
              <a:latin typeface="나눔스퀘어_ac Bold" panose="020B0600000101010101" pitchFamily="50" charset="-127"/>
              <a:ea typeface="나눔스퀘어_ac Bold" panose="020B0600000101010101" pitchFamily="50" charset="-127"/>
            </a:endParaRPr>
          </a:p>
        </p:txBody>
      </p:sp>
      <p:grpSp>
        <p:nvGrpSpPr>
          <p:cNvPr id="9" name="그룹 8">
            <a:extLst>
              <a:ext uri="{FF2B5EF4-FFF2-40B4-BE49-F238E27FC236}">
                <a16:creationId xmlns:a16="http://schemas.microsoft.com/office/drawing/2014/main" id="{7C98D175-8007-48AF-1344-5528F771494C}"/>
              </a:ext>
            </a:extLst>
          </p:cNvPr>
          <p:cNvGrpSpPr/>
          <p:nvPr/>
        </p:nvGrpSpPr>
        <p:grpSpPr>
          <a:xfrm>
            <a:off x="210851" y="1458500"/>
            <a:ext cx="8728258" cy="1737281"/>
            <a:chOff x="210851" y="1352368"/>
            <a:chExt cx="8728258" cy="1737281"/>
          </a:xfrm>
        </p:grpSpPr>
        <p:pic>
          <p:nvPicPr>
            <p:cNvPr id="1026" name="Picture 2">
              <a:extLst>
                <a:ext uri="{FF2B5EF4-FFF2-40B4-BE49-F238E27FC236}">
                  <a16:creationId xmlns:a16="http://schemas.microsoft.com/office/drawing/2014/main" id="{B9804043-5E11-4585-D060-419E8F9501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852" y="1669999"/>
              <a:ext cx="2110238" cy="14196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BEB0E7-3347-D0D3-118A-F8101F7D3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0548" y="1661100"/>
              <a:ext cx="2106811" cy="14196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2BDCB32-5C9F-BC08-7B06-C2BD3E519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2601" y="1665665"/>
              <a:ext cx="2106811" cy="14033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FCD9237-7C91-F326-163F-FDF78D61DD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2776" y="1667523"/>
              <a:ext cx="2082617" cy="13897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B812E19A-FF94-F559-3048-A5FC2893091D}"/>
                </a:ext>
              </a:extLst>
            </p:cNvPr>
            <p:cNvSpPr/>
            <p:nvPr/>
          </p:nvSpPr>
          <p:spPr>
            <a:xfrm>
              <a:off x="4632601" y="1352368"/>
              <a:ext cx="4306508" cy="241171"/>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100" dirty="0">
                  <a:latin typeface="나눔스퀘어_ac Bold" panose="020B0600000101010101" pitchFamily="50" charset="-127"/>
                  <a:ea typeface="나눔스퀘어_ac Bold" panose="020B0600000101010101" pitchFamily="50" charset="-127"/>
                </a:rPr>
                <a:t>“</a:t>
              </a:r>
              <a:r>
                <a:rPr lang="en-US" altLang="ko-KR" sz="1100" dirty="0" err="1">
                  <a:latin typeface="나눔스퀘어_ac Bold" panose="020B0600000101010101" pitchFamily="50" charset="-127"/>
                  <a:ea typeface="나눔스퀘어_ac Bold" panose="020B0600000101010101" pitchFamily="50" charset="-127"/>
                </a:rPr>
                <a:t>Bibigo</a:t>
              </a:r>
              <a:r>
                <a:rPr lang="en-US" altLang="ko-KR" sz="1100" dirty="0">
                  <a:latin typeface="나눔스퀘어_ac Bold" panose="020B0600000101010101" pitchFamily="50" charset="-127"/>
                  <a:ea typeface="나눔스퀘어_ac Bold" panose="020B0600000101010101" pitchFamily="50" charset="-127"/>
                </a:rPr>
                <a:t>”</a:t>
              </a:r>
              <a:r>
                <a:rPr lang="ko-KR" altLang="en-US" sz="1100" dirty="0">
                  <a:latin typeface="나눔스퀘어_ac Bold" panose="020B0600000101010101" pitchFamily="50" charset="-127"/>
                  <a:ea typeface="나눔스퀘어_ac Bold" panose="020B0600000101010101" pitchFamily="50" charset="-127"/>
                </a:rPr>
                <a:t> </a:t>
              </a:r>
              <a:r>
                <a:rPr lang="en-US" altLang="ko-KR" sz="1100" dirty="0">
                  <a:latin typeface="나눔스퀘어_ac Bold" panose="020B0600000101010101" pitchFamily="50" charset="-127"/>
                  <a:ea typeface="나눔스퀘어_ac Bold" panose="020B0600000101010101" pitchFamily="50" charset="-127"/>
                </a:rPr>
                <a:t>Hierarchical Clustering Dendrogram</a:t>
              </a:r>
              <a:endParaRPr lang="ko-KR" altLang="en-US" sz="1100"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CF05C692-4E84-1543-3D5E-093A4106BC3D}"/>
                </a:ext>
              </a:extLst>
            </p:cNvPr>
            <p:cNvSpPr/>
            <p:nvPr/>
          </p:nvSpPr>
          <p:spPr>
            <a:xfrm>
              <a:off x="210851" y="1352368"/>
              <a:ext cx="4306508" cy="241171"/>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100" dirty="0">
                  <a:latin typeface="나눔스퀘어_ac Bold" panose="020B0600000101010101" pitchFamily="50" charset="-127"/>
                  <a:ea typeface="나눔스퀘어_ac Bold" panose="020B0600000101010101" pitchFamily="50" charset="-127"/>
                </a:rPr>
                <a:t>“</a:t>
              </a:r>
              <a:r>
                <a:rPr lang="en-US" altLang="ko-KR" sz="1100" dirty="0" err="1">
                  <a:latin typeface="나눔스퀘어_ac Bold" panose="020B0600000101010101" pitchFamily="50" charset="-127"/>
                  <a:ea typeface="나눔스퀘어_ac Bold" panose="020B0600000101010101" pitchFamily="50" charset="-127"/>
                </a:rPr>
                <a:t>Pulmuone</a:t>
              </a:r>
              <a:r>
                <a:rPr lang="en-US" altLang="ko-KR" sz="1100" dirty="0">
                  <a:latin typeface="나눔스퀘어_ac Bold" panose="020B0600000101010101" pitchFamily="50" charset="-127"/>
                  <a:ea typeface="나눔스퀘어_ac Bold" panose="020B0600000101010101" pitchFamily="50" charset="-127"/>
                </a:rPr>
                <a:t>”</a:t>
              </a:r>
              <a:r>
                <a:rPr lang="ko-KR" altLang="en-US" sz="1100" dirty="0">
                  <a:latin typeface="나눔스퀘어_ac Bold" panose="020B0600000101010101" pitchFamily="50" charset="-127"/>
                  <a:ea typeface="나눔스퀘어_ac Bold" panose="020B0600000101010101" pitchFamily="50" charset="-127"/>
                </a:rPr>
                <a:t> </a:t>
              </a:r>
              <a:r>
                <a:rPr lang="en-US" altLang="ko-KR" sz="1100" dirty="0">
                  <a:latin typeface="나눔스퀘어_ac Bold" panose="020B0600000101010101" pitchFamily="50" charset="-127"/>
                  <a:ea typeface="나눔스퀘어_ac Bold" panose="020B0600000101010101" pitchFamily="50" charset="-127"/>
                </a:rPr>
                <a:t>Hierarchical Clustering Dendrogram</a:t>
              </a:r>
              <a:endParaRPr lang="ko-KR" altLang="en-US" sz="1100" dirty="0">
                <a:latin typeface="나눔스퀘어_ac Bold" panose="020B0600000101010101" pitchFamily="50" charset="-127"/>
                <a:ea typeface="나눔스퀘어_ac Bold" panose="020B0600000101010101" pitchFamily="50" charset="-127"/>
              </a:endParaRPr>
            </a:p>
          </p:txBody>
        </p:sp>
      </p:grpSp>
    </p:spTree>
    <p:extLst>
      <p:ext uri="{BB962C8B-B14F-4D97-AF65-F5344CB8AC3E}">
        <p14:creationId xmlns:p14="http://schemas.microsoft.com/office/powerpoint/2010/main" val="1919985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이등변 삼각형 49">
            <a:extLst>
              <a:ext uri="{FF2B5EF4-FFF2-40B4-BE49-F238E27FC236}">
                <a16:creationId xmlns:a16="http://schemas.microsoft.com/office/drawing/2014/main" id="{4FE82479-2B4C-DC22-B983-30A9421B44E0}"/>
              </a:ext>
            </a:extLst>
          </p:cNvPr>
          <p:cNvSpPr/>
          <p:nvPr/>
        </p:nvSpPr>
        <p:spPr>
          <a:xfrm rot="16200000">
            <a:off x="1216323" y="2733377"/>
            <a:ext cx="3611755" cy="862797"/>
          </a:xfrm>
          <a:prstGeom prst="triangle">
            <a:avLst>
              <a:gd name="adj" fmla="val 48945"/>
            </a:avLst>
          </a:prstGeom>
          <a:gradFill flip="none" rotWithShape="1">
            <a:gsLst>
              <a:gs pos="0">
                <a:srgbClr val="92A1B4">
                  <a:tint val="66000"/>
                  <a:satMod val="160000"/>
                </a:srgbClr>
              </a:gs>
              <a:gs pos="50000">
                <a:srgbClr val="92A1B4">
                  <a:tint val="44500"/>
                  <a:satMod val="160000"/>
                </a:srgbClr>
              </a:gs>
              <a:gs pos="100000">
                <a:srgbClr val="92A1B4">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[Problem motivation] Our company sees a new positioning as essential, not optional.</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59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altLang="ko-KR" sz="1200" dirty="0">
                <a:solidFill>
                  <a:schemeClr val="tx1"/>
                </a:solidFill>
                <a:latin typeface="나눔스퀘어_ac Bold" panose="020B0600000101010101" pitchFamily="50" charset="-127"/>
                <a:ea typeface="나눔스퀘어_ac Bold" panose="020B0600000101010101" pitchFamily="50" charset="-127"/>
              </a:rPr>
              <a:t>The 400 billion KRW domestic frozen dumpling market, faces our company's sales decline due to an unclear positioning, lagging behind competitors. The imperative new positioning project utilizes text big data analysis of customer reviews to understand our customers and identify competitor preferences, aiming to seize market opportunities.</a:t>
            </a:r>
          </a:p>
        </p:txBody>
      </p:sp>
      <p:sp>
        <p:nvSpPr>
          <p:cNvPr id="18" name="직사각형 17">
            <a:extLst>
              <a:ext uri="{FF2B5EF4-FFF2-40B4-BE49-F238E27FC236}">
                <a16:creationId xmlns:a16="http://schemas.microsoft.com/office/drawing/2014/main" id="{16FC694E-8F2A-749F-EBBC-C235E626B64E}"/>
              </a:ext>
            </a:extLst>
          </p:cNvPr>
          <p:cNvSpPr/>
          <p:nvPr/>
        </p:nvSpPr>
        <p:spPr>
          <a:xfrm>
            <a:off x="164300" y="1348018"/>
            <a:ext cx="2794000" cy="385952"/>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Our sales always in last place</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19" name="직사각형 18">
            <a:extLst>
              <a:ext uri="{FF2B5EF4-FFF2-40B4-BE49-F238E27FC236}">
                <a16:creationId xmlns:a16="http://schemas.microsoft.com/office/drawing/2014/main" id="{8880ACEF-43E7-0437-6F2E-64E70A87BE84}"/>
              </a:ext>
            </a:extLst>
          </p:cNvPr>
          <p:cNvSpPr/>
          <p:nvPr/>
        </p:nvSpPr>
        <p:spPr>
          <a:xfrm>
            <a:off x="165100" y="1771847"/>
            <a:ext cx="2794000" cy="3223102"/>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CD608A6D-5E7C-605F-2F1F-360295268091}"/>
              </a:ext>
            </a:extLst>
          </p:cNvPr>
          <p:cNvSpPr/>
          <p:nvPr/>
        </p:nvSpPr>
        <p:spPr>
          <a:xfrm>
            <a:off x="3454400" y="1358898"/>
            <a:ext cx="5511800" cy="385952"/>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New Positioning Project is a 'Necessity'</a:t>
            </a:r>
            <a:endParaRPr lang="ko-KR" altLang="en-US" sz="1200" dirty="0">
              <a:latin typeface="나눔스퀘어_ac Bold" panose="020B0600000101010101" pitchFamily="50" charset="-127"/>
              <a:ea typeface="나눔스퀘어_ac Bold" panose="020B0600000101010101" pitchFamily="50" charset="-127"/>
            </a:endParaRPr>
          </a:p>
        </p:txBody>
      </p:sp>
      <p:graphicFrame>
        <p:nvGraphicFramePr>
          <p:cNvPr id="52" name="차트 51">
            <a:extLst>
              <a:ext uri="{FF2B5EF4-FFF2-40B4-BE49-F238E27FC236}">
                <a16:creationId xmlns:a16="http://schemas.microsoft.com/office/drawing/2014/main" id="{6B9EE66E-2B97-3370-AFCF-7C407C6ACCD1}"/>
              </a:ext>
            </a:extLst>
          </p:cNvPr>
          <p:cNvGraphicFramePr>
            <a:graphicFrameLocks/>
          </p:cNvGraphicFramePr>
          <p:nvPr>
            <p:extLst>
              <p:ext uri="{D42A27DB-BD31-4B8C-83A1-F6EECF244321}">
                <p14:modId xmlns:p14="http://schemas.microsoft.com/office/powerpoint/2010/main" val="648587061"/>
              </p:ext>
            </p:extLst>
          </p:nvPr>
        </p:nvGraphicFramePr>
        <p:xfrm>
          <a:off x="164300" y="1840210"/>
          <a:ext cx="2794000" cy="3064299"/>
        </p:xfrm>
        <a:graphic>
          <a:graphicData uri="http://schemas.openxmlformats.org/drawingml/2006/chart">
            <c:chart xmlns:c="http://schemas.openxmlformats.org/drawingml/2006/chart" xmlns:r="http://schemas.openxmlformats.org/officeDocument/2006/relationships" r:id="rId3"/>
          </a:graphicData>
        </a:graphic>
      </p:graphicFrame>
      <p:sp>
        <p:nvSpPr>
          <p:cNvPr id="71" name="직사각형 70">
            <a:extLst>
              <a:ext uri="{FF2B5EF4-FFF2-40B4-BE49-F238E27FC236}">
                <a16:creationId xmlns:a16="http://schemas.microsoft.com/office/drawing/2014/main" id="{810DDEA8-F166-CAD2-8440-0A47460154AE}"/>
              </a:ext>
            </a:extLst>
          </p:cNvPr>
          <p:cNvSpPr/>
          <p:nvPr/>
        </p:nvSpPr>
        <p:spPr>
          <a:xfrm>
            <a:off x="3454400" y="1769437"/>
            <a:ext cx="5511800" cy="3225512"/>
          </a:xfrm>
          <a:prstGeom prst="rect">
            <a:avLst/>
          </a:prstGeom>
          <a:solidFill>
            <a:schemeClr val="accent4">
              <a:lumMod val="20000"/>
              <a:lumOff val="80000"/>
            </a:schemeClr>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&lt;</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Research</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Design</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&gt;</a:t>
            </a:r>
            <a:endParaRPr kumimoji="0" lang="en-US"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Investigate</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how</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customers</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perceive</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Dongwon</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en-US"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F&amp;B </a:t>
            </a:r>
            <a:r>
              <a:rPr lang="en-US" altLang="ko-KR" sz="1200" dirty="0">
                <a:solidFill>
                  <a:srgbClr val="000000"/>
                </a:solidFill>
                <a:latin typeface="나눔스퀘어_ac Bold" panose="020B0600000101010101" pitchFamily="50" charset="-127"/>
                <a:ea typeface="나눔스퀘어_ac Bold" panose="020B0600000101010101" pitchFamily="50" charset="-127"/>
              </a:rPr>
              <a:t>d</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umplings</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compared</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to</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competitors</a:t>
            </a:r>
            <a:endParaRPr kumimoji="0" lang="en-US"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è"/>
              <a:tabLst/>
            </a:pP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Conduct</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sentiment</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analysis</a:t>
            </a:r>
            <a:endParaRPr lang="en-US" altLang="ko-KR" sz="1200" dirty="0">
              <a:solidFill>
                <a:srgbClr val="000000"/>
              </a:solidFill>
              <a:latin typeface="나눔스퀘어_ac Bold" panose="020B0600000101010101" pitchFamily="50" charset="-127"/>
              <a:ea typeface="나눔스퀘어_ac Bold" panose="020B0600000101010101" pitchFamily="50" charset="-127"/>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è"/>
              <a:tabLst/>
            </a:pP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Compare</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sentiment</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scores</a:t>
            </a:r>
            <a:endParaRPr kumimoji="0" lang="en-US"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endParaRPr>
          </a:p>
          <a:p>
            <a:pPr marR="0" lvl="0" algn="l" defTabSz="914400" rtl="0" eaLnBrk="0" fontAlgn="base" latinLnBrk="0" hangingPunct="0">
              <a:lnSpc>
                <a:spcPct val="100000"/>
              </a:lnSpc>
              <a:spcBef>
                <a:spcPct val="0"/>
              </a:spcBef>
              <a:spcAft>
                <a:spcPct val="0"/>
              </a:spcAft>
              <a:buClrTx/>
              <a:buSzTx/>
              <a:tabLst/>
            </a:pPr>
            <a:endPar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Identify</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strengths</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and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weaknesses</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of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Dongwon</a:t>
            </a:r>
            <a:r>
              <a:rPr kumimoji="0" lang="en-US"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F&amp;B</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and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competitors</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to</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propose</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product</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improvement</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suggestions</a:t>
            </a:r>
            <a:endParaRPr lang="en-US" altLang="ko-KR" sz="1200" dirty="0">
              <a:solidFill>
                <a:srgbClr val="000000"/>
              </a:solidFill>
              <a:latin typeface="나눔스퀘어_ac Bold" panose="020B0600000101010101" pitchFamily="50" charset="-127"/>
              <a:ea typeface="나눔스퀘어_ac Bold" panose="020B0600000101010101" pitchFamily="50" charset="-127"/>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è"/>
              <a:tabLst/>
            </a:pP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Perform</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cluster</a:t>
            </a:r>
            <a:r>
              <a:rPr kumimoji="0" lang="ko-KR"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 </a:t>
            </a:r>
            <a:r>
              <a:rPr kumimoji="0" lang="ko-KR" altLang="ko-KR" sz="1200" b="0" i="0" u="none" strike="noStrike" cap="none" normalizeH="0" baseline="0" dirty="0" err="1">
                <a:ln>
                  <a:noFill/>
                </a:ln>
                <a:solidFill>
                  <a:srgbClr val="000000"/>
                </a:solidFill>
                <a:effectLst/>
                <a:latin typeface="나눔스퀘어_ac Bold" panose="020B0600000101010101" pitchFamily="50" charset="-127"/>
                <a:ea typeface="나눔스퀘어_ac Bold" panose="020B0600000101010101" pitchFamily="50" charset="-127"/>
              </a:rPr>
              <a:t>analysis</a:t>
            </a:r>
            <a:endParaRPr kumimoji="0" lang="en-US"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è"/>
              <a:tabLst/>
            </a:pPr>
            <a:r>
              <a:rPr lang="en-US" altLang="ko-KR" sz="1200" dirty="0">
                <a:solidFill>
                  <a:srgbClr val="000000"/>
                </a:solidFill>
                <a:latin typeface="나눔스퀘어_ac Bold" panose="020B0600000101010101" pitchFamily="50" charset="-127"/>
                <a:ea typeface="나눔스퀘어_ac Bold" panose="020B0600000101010101" pitchFamily="50" charset="-127"/>
              </a:rPr>
              <a:t>Analyze clusters to understand customer perceptions on</a:t>
            </a:r>
          </a:p>
          <a:p>
            <a:pPr marR="0" lvl="0" algn="l" defTabSz="914400" rtl="0" eaLnBrk="0" fontAlgn="base" latinLnBrk="0" hangingPunct="0">
              <a:lnSpc>
                <a:spcPct val="100000"/>
              </a:lnSpc>
              <a:spcBef>
                <a:spcPct val="0"/>
              </a:spcBef>
              <a:spcAft>
                <a:spcPct val="0"/>
              </a:spcAft>
              <a:buClrTx/>
              <a:buSzTx/>
              <a:tabLst/>
            </a:pPr>
            <a:r>
              <a:rPr lang="en-US" altLang="ko-KR" sz="1200" dirty="0">
                <a:solidFill>
                  <a:srgbClr val="000000"/>
                </a:solidFill>
                <a:latin typeface="나눔스퀘어_ac Bold" panose="020B0600000101010101" pitchFamily="50" charset="-127"/>
                <a:ea typeface="나눔스퀘어_ac Bold" panose="020B0600000101010101" pitchFamily="50" charset="-127"/>
              </a:rPr>
              <a:t>    (1) product (2) price (3) other factors (such as consumption patterns)</a:t>
            </a:r>
            <a:endParaRPr kumimoji="0" lang="en-US"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è"/>
              <a:tabLst/>
            </a:pPr>
            <a:r>
              <a:rPr kumimoji="0" lang="en-US" altLang="ko-KR" sz="1200" b="0" i="0" u="none" strike="noStrike" cap="none" normalizeH="0" baseline="0" dirty="0">
                <a:ln>
                  <a:noFill/>
                </a:ln>
                <a:solidFill>
                  <a:srgbClr val="000000"/>
                </a:solidFill>
                <a:effectLst/>
                <a:latin typeface="나눔스퀘어_ac Bold" panose="020B0600000101010101" pitchFamily="50" charset="-127"/>
                <a:ea typeface="나눔스퀘어_ac Bold" panose="020B0600000101010101" pitchFamily="50" charset="-127"/>
              </a:rPr>
              <a:t>Propose product improvements by addressing weaknesses and applying competitors' strengths.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è"/>
              <a:tabLst/>
            </a:pPr>
            <a:endParaRPr lang="en-US" altLang="ko-KR" sz="1200" dirty="0">
              <a:solidFill>
                <a:srgbClr val="000000"/>
              </a:solidFill>
              <a:latin typeface="나눔스퀘어_ac Bold" panose="020B0600000101010101" pitchFamily="50" charset="-127"/>
              <a:ea typeface="나눔스퀘어_ac Bold" panose="020B0600000101010101" pitchFamily="50" charset="-127"/>
            </a:endParaRPr>
          </a:p>
          <a:p>
            <a:pPr marR="0" lvl="0" algn="l" defTabSz="914400" rtl="0" eaLnBrk="0" fontAlgn="base" latinLnBrk="0" hangingPunct="0">
              <a:lnSpc>
                <a:spcPct val="100000"/>
              </a:lnSpc>
              <a:spcBef>
                <a:spcPct val="0"/>
              </a:spcBef>
              <a:spcAft>
                <a:spcPct val="0"/>
              </a:spcAft>
              <a:buClrTx/>
              <a:buSzTx/>
              <a:tabLst/>
            </a:pPr>
            <a:r>
              <a:rPr lang="en-US" altLang="ko-KR" sz="1200" dirty="0">
                <a:solidFill>
                  <a:srgbClr val="000000"/>
                </a:solidFill>
                <a:latin typeface="나눔스퀘어_ac Bold" panose="020B0600000101010101" pitchFamily="50" charset="-127"/>
                <a:ea typeface="나눔스퀘어_ac Bold" panose="020B0600000101010101" pitchFamily="50" charset="-127"/>
              </a:rPr>
              <a:t>3. Suggest new positioning for Dongwon F&amp;B</a:t>
            </a:r>
            <a:endParaRPr lang="en-US" altLang="ko-KR" sz="1200" dirty="0">
              <a:solidFill>
                <a:schemeClr val="tx1"/>
              </a:solidFill>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232864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(Appendix) Topic </a:t>
            </a:r>
            <a:r>
              <a:rPr lang="en-US" altLang="ko-KR" sz="1400" dirty="0" err="1">
                <a:solidFill>
                  <a:schemeClr val="tx1"/>
                </a:solidFill>
                <a:latin typeface="나눔스퀘어_ac ExtraBold" panose="020B0600000101010101" pitchFamily="50" charset="-127"/>
                <a:ea typeface="나눔스퀘어_ac ExtraBold" panose="020B0600000101010101" pitchFamily="50" charset="-127"/>
              </a:rPr>
              <a:t>Modeing</a:t>
            </a:r>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 Output</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sp>
        <p:nvSpPr>
          <p:cNvPr id="3" name="직사각형 2">
            <a:extLst>
              <a:ext uri="{FF2B5EF4-FFF2-40B4-BE49-F238E27FC236}">
                <a16:creationId xmlns:a16="http://schemas.microsoft.com/office/drawing/2014/main" id="{B812E19A-FF94-F559-3048-A5FC2893091D}"/>
              </a:ext>
            </a:extLst>
          </p:cNvPr>
          <p:cNvSpPr/>
          <p:nvPr/>
        </p:nvSpPr>
        <p:spPr>
          <a:xfrm>
            <a:off x="4632601" y="601258"/>
            <a:ext cx="4306508" cy="241171"/>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100" dirty="0">
                <a:latin typeface="나눔스퀘어_ac Bold" panose="020B0600000101010101" pitchFamily="50" charset="-127"/>
                <a:ea typeface="나눔스퀘어_ac Bold" panose="020B0600000101010101" pitchFamily="50" charset="-127"/>
              </a:rPr>
              <a:t>“</a:t>
            </a:r>
            <a:r>
              <a:rPr lang="en-US" altLang="ko-KR" sz="1100" dirty="0" err="1">
                <a:latin typeface="나눔스퀘어_ac Bold" panose="020B0600000101010101" pitchFamily="50" charset="-127"/>
                <a:ea typeface="나눔스퀘어_ac Bold" panose="020B0600000101010101" pitchFamily="50" charset="-127"/>
              </a:rPr>
              <a:t>Bibigo</a:t>
            </a:r>
            <a:r>
              <a:rPr lang="en-US" altLang="ko-KR" sz="1100" dirty="0">
                <a:latin typeface="나눔스퀘어_ac Bold" panose="020B0600000101010101" pitchFamily="50" charset="-127"/>
                <a:ea typeface="나눔스퀘어_ac Bold" panose="020B0600000101010101" pitchFamily="50" charset="-127"/>
              </a:rPr>
              <a:t>”</a:t>
            </a:r>
            <a:endParaRPr lang="ko-KR" altLang="en-US" sz="1100" dirty="0">
              <a:latin typeface="나눔스퀘어_ac Bold" panose="020B0600000101010101" pitchFamily="50" charset="-127"/>
              <a:ea typeface="나눔스퀘어_ac Bold" panose="020B0600000101010101" pitchFamily="50" charset="-127"/>
            </a:endParaRPr>
          </a:p>
        </p:txBody>
      </p:sp>
      <p:sp>
        <p:nvSpPr>
          <p:cNvPr id="4" name="직사각형 3">
            <a:extLst>
              <a:ext uri="{FF2B5EF4-FFF2-40B4-BE49-F238E27FC236}">
                <a16:creationId xmlns:a16="http://schemas.microsoft.com/office/drawing/2014/main" id="{BC5EE71D-1C25-E693-7EE4-8E5EF378B9E2}"/>
              </a:ext>
            </a:extLst>
          </p:cNvPr>
          <p:cNvSpPr/>
          <p:nvPr/>
        </p:nvSpPr>
        <p:spPr>
          <a:xfrm>
            <a:off x="202070" y="2844912"/>
            <a:ext cx="4306508" cy="241171"/>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100" dirty="0">
                <a:latin typeface="나눔스퀘어_ac Bold" panose="020B0600000101010101" pitchFamily="50" charset="-127"/>
                <a:ea typeface="나눔스퀘어_ac Bold" panose="020B0600000101010101" pitchFamily="50" charset="-127"/>
              </a:rPr>
              <a:t>“</a:t>
            </a:r>
            <a:r>
              <a:rPr lang="en-US" altLang="ko-KR" sz="1100" dirty="0" err="1">
                <a:latin typeface="나눔스퀘어_ac Bold" panose="020B0600000101010101" pitchFamily="50" charset="-127"/>
                <a:ea typeface="나눔스퀘어_ac Bold" panose="020B0600000101010101" pitchFamily="50" charset="-127"/>
              </a:rPr>
              <a:t>Haitai</a:t>
            </a:r>
            <a:r>
              <a:rPr lang="en-US" altLang="ko-KR" sz="1100" dirty="0">
                <a:latin typeface="나눔스퀘어_ac Bold" panose="020B0600000101010101" pitchFamily="50" charset="-127"/>
                <a:ea typeface="나눔스퀘어_ac Bold" panose="020B0600000101010101" pitchFamily="50" charset="-127"/>
              </a:rPr>
              <a:t>”</a:t>
            </a:r>
            <a:endParaRPr lang="ko-KR" altLang="en-US" sz="1100" dirty="0">
              <a:latin typeface="나눔스퀘어_ac Bold" panose="020B0600000101010101" pitchFamily="50" charset="-127"/>
              <a:ea typeface="나눔스퀘어_ac Bold" panose="020B0600000101010101" pitchFamily="50" charset="-127"/>
            </a:endParaRPr>
          </a:p>
        </p:txBody>
      </p:sp>
      <p:sp>
        <p:nvSpPr>
          <p:cNvPr id="5" name="직사각형 4">
            <a:extLst>
              <a:ext uri="{FF2B5EF4-FFF2-40B4-BE49-F238E27FC236}">
                <a16:creationId xmlns:a16="http://schemas.microsoft.com/office/drawing/2014/main" id="{68B0035B-2FA7-9353-AAC4-97B17588118E}"/>
              </a:ext>
            </a:extLst>
          </p:cNvPr>
          <p:cNvSpPr/>
          <p:nvPr/>
        </p:nvSpPr>
        <p:spPr>
          <a:xfrm>
            <a:off x="4619999" y="2844912"/>
            <a:ext cx="4306508" cy="241171"/>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100" dirty="0">
                <a:latin typeface="나눔스퀘어_ac Bold" panose="020B0600000101010101" pitchFamily="50" charset="-127"/>
                <a:ea typeface="나눔스퀘어_ac Bold" panose="020B0600000101010101" pitchFamily="50" charset="-127"/>
              </a:rPr>
              <a:t>“Dongwon</a:t>
            </a:r>
            <a:r>
              <a:rPr lang="ko-KR" altLang="en-US" sz="1100" dirty="0">
                <a:latin typeface="나눔스퀘어_ac Bold" panose="020B0600000101010101" pitchFamily="50" charset="-127"/>
                <a:ea typeface="나눔스퀘어_ac Bold" panose="020B0600000101010101" pitchFamily="50" charset="-127"/>
              </a:rPr>
              <a:t> </a:t>
            </a:r>
            <a:r>
              <a:rPr lang="en-US" altLang="ko-KR" sz="1100" dirty="0">
                <a:latin typeface="나눔스퀘어_ac Bold" panose="020B0600000101010101" pitchFamily="50" charset="-127"/>
                <a:ea typeface="나눔스퀘어_ac Bold" panose="020B0600000101010101" pitchFamily="50" charset="-127"/>
              </a:rPr>
              <a:t>F&amp;B”</a:t>
            </a:r>
            <a:endParaRPr lang="ko-KR" altLang="en-US" sz="1100"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CF05C692-4E84-1543-3D5E-093A4106BC3D}"/>
              </a:ext>
            </a:extLst>
          </p:cNvPr>
          <p:cNvSpPr/>
          <p:nvPr/>
        </p:nvSpPr>
        <p:spPr>
          <a:xfrm>
            <a:off x="210851" y="601258"/>
            <a:ext cx="4306508" cy="241171"/>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100" dirty="0">
                <a:latin typeface="나눔스퀘어_ac Bold" panose="020B0600000101010101" pitchFamily="50" charset="-127"/>
                <a:ea typeface="나눔스퀘어_ac Bold" panose="020B0600000101010101" pitchFamily="50" charset="-127"/>
              </a:rPr>
              <a:t>“</a:t>
            </a:r>
            <a:r>
              <a:rPr lang="en-US" altLang="ko-KR" sz="1100" dirty="0" err="1">
                <a:latin typeface="나눔스퀘어_ac Bold" panose="020B0600000101010101" pitchFamily="50" charset="-127"/>
                <a:ea typeface="나눔스퀘어_ac Bold" panose="020B0600000101010101" pitchFamily="50" charset="-127"/>
              </a:rPr>
              <a:t>Pulmuone</a:t>
            </a:r>
            <a:r>
              <a:rPr lang="en-US" altLang="ko-KR" sz="1100" dirty="0">
                <a:latin typeface="나눔스퀘어_ac Bold" panose="020B0600000101010101" pitchFamily="50" charset="-127"/>
                <a:ea typeface="나눔스퀘어_ac Bold" panose="020B0600000101010101" pitchFamily="50" charset="-127"/>
              </a:rPr>
              <a:t>”</a:t>
            </a:r>
            <a:endParaRPr lang="ko-KR" altLang="en-US" sz="1100" dirty="0">
              <a:latin typeface="나눔스퀘어_ac Bold" panose="020B0600000101010101" pitchFamily="50" charset="-127"/>
              <a:ea typeface="나눔스퀘어_ac Bold" panose="020B0600000101010101" pitchFamily="50" charset="-127"/>
            </a:endParaRPr>
          </a:p>
        </p:txBody>
      </p:sp>
      <p:pic>
        <p:nvPicPr>
          <p:cNvPr id="10" name="그림 9">
            <a:extLst>
              <a:ext uri="{FF2B5EF4-FFF2-40B4-BE49-F238E27FC236}">
                <a16:creationId xmlns:a16="http://schemas.microsoft.com/office/drawing/2014/main" id="{FA777F25-0329-6C63-8AC7-19D53D9A29BF}"/>
              </a:ext>
            </a:extLst>
          </p:cNvPr>
          <p:cNvPicPr>
            <a:picLocks noChangeAspect="1"/>
          </p:cNvPicPr>
          <p:nvPr/>
        </p:nvPicPr>
        <p:blipFill rotWithShape="1">
          <a:blip r:embed="rId3"/>
          <a:srcRect t="716"/>
          <a:stretch/>
        </p:blipFill>
        <p:spPr>
          <a:xfrm>
            <a:off x="202618" y="908370"/>
            <a:ext cx="4533012" cy="1851159"/>
          </a:xfrm>
          <a:prstGeom prst="rect">
            <a:avLst/>
          </a:prstGeom>
        </p:spPr>
      </p:pic>
      <p:pic>
        <p:nvPicPr>
          <p:cNvPr id="18" name="그림 17">
            <a:extLst>
              <a:ext uri="{FF2B5EF4-FFF2-40B4-BE49-F238E27FC236}">
                <a16:creationId xmlns:a16="http://schemas.microsoft.com/office/drawing/2014/main" id="{13CDBCCA-2CDE-1115-B0B5-2AE7CC15AC2A}"/>
              </a:ext>
            </a:extLst>
          </p:cNvPr>
          <p:cNvPicPr>
            <a:picLocks noChangeAspect="1"/>
          </p:cNvPicPr>
          <p:nvPr/>
        </p:nvPicPr>
        <p:blipFill>
          <a:blip r:embed="rId4"/>
          <a:stretch>
            <a:fillRect/>
          </a:stretch>
        </p:blipFill>
        <p:spPr>
          <a:xfrm>
            <a:off x="202071" y="3171466"/>
            <a:ext cx="4430528" cy="1890682"/>
          </a:xfrm>
          <a:prstGeom prst="rect">
            <a:avLst/>
          </a:prstGeom>
        </p:spPr>
      </p:pic>
      <p:pic>
        <p:nvPicPr>
          <p:cNvPr id="20" name="그림 19">
            <a:extLst>
              <a:ext uri="{FF2B5EF4-FFF2-40B4-BE49-F238E27FC236}">
                <a16:creationId xmlns:a16="http://schemas.microsoft.com/office/drawing/2014/main" id="{62107F6F-A394-CA70-CA95-41479233970A}"/>
              </a:ext>
            </a:extLst>
          </p:cNvPr>
          <p:cNvPicPr>
            <a:picLocks noChangeAspect="1"/>
          </p:cNvPicPr>
          <p:nvPr/>
        </p:nvPicPr>
        <p:blipFill>
          <a:blip r:embed="rId5"/>
          <a:stretch>
            <a:fillRect/>
          </a:stretch>
        </p:blipFill>
        <p:spPr>
          <a:xfrm>
            <a:off x="4632600" y="907942"/>
            <a:ext cx="4508579" cy="1851158"/>
          </a:xfrm>
          <a:prstGeom prst="rect">
            <a:avLst/>
          </a:prstGeom>
        </p:spPr>
      </p:pic>
      <p:pic>
        <p:nvPicPr>
          <p:cNvPr id="22" name="그림 21">
            <a:extLst>
              <a:ext uri="{FF2B5EF4-FFF2-40B4-BE49-F238E27FC236}">
                <a16:creationId xmlns:a16="http://schemas.microsoft.com/office/drawing/2014/main" id="{51409321-A437-AB0B-AD1E-991BEBF4219B}"/>
              </a:ext>
            </a:extLst>
          </p:cNvPr>
          <p:cNvPicPr>
            <a:picLocks noChangeAspect="1"/>
          </p:cNvPicPr>
          <p:nvPr/>
        </p:nvPicPr>
        <p:blipFill>
          <a:blip r:embed="rId6"/>
          <a:stretch>
            <a:fillRect/>
          </a:stretch>
        </p:blipFill>
        <p:spPr>
          <a:xfrm>
            <a:off x="4632599" y="3171466"/>
            <a:ext cx="4375933" cy="1890682"/>
          </a:xfrm>
          <a:prstGeom prst="rect">
            <a:avLst/>
          </a:prstGeom>
        </p:spPr>
      </p:pic>
    </p:spTree>
    <p:extLst>
      <p:ext uri="{BB962C8B-B14F-4D97-AF65-F5344CB8AC3E}">
        <p14:creationId xmlns:p14="http://schemas.microsoft.com/office/powerpoint/2010/main" val="145984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[Literature review]</a:t>
            </a:r>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0" y="559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altLang="ko-KR" sz="1200" dirty="0">
                <a:solidFill>
                  <a:schemeClr val="tx1"/>
                </a:solidFill>
                <a:latin typeface="나눔스퀘어_ac Bold" panose="020B0600000101010101" pitchFamily="50" charset="-127"/>
                <a:ea typeface="나눔스퀘어_ac Bold" panose="020B0600000101010101" pitchFamily="50" charset="-127"/>
              </a:rPr>
              <a:t>Numerous previous studies have </a:t>
            </a:r>
            <a:r>
              <a:rPr lang="en-US" altLang="ko-KR" sz="1200" dirty="0">
                <a:solidFill>
                  <a:srgbClr val="C00000"/>
                </a:solidFill>
                <a:latin typeface="나눔스퀘어_ac Bold" panose="020B0600000101010101" pitchFamily="50" charset="-127"/>
                <a:ea typeface="나눔스퀘어_ac Bold" panose="020B0600000101010101" pitchFamily="50" charset="-127"/>
              </a:rPr>
              <a:t>collected online review data and proposed improvement suggestions to companies</a:t>
            </a:r>
            <a:r>
              <a:rPr lang="en-US" altLang="ko-KR" sz="1200" dirty="0">
                <a:solidFill>
                  <a:schemeClr val="tx1"/>
                </a:solidFill>
                <a:latin typeface="나눔스퀘어_ac Bold" panose="020B0600000101010101" pitchFamily="50" charset="-127"/>
                <a:ea typeface="나눔스퀘어_ac Bold" panose="020B0600000101010101" pitchFamily="50" charset="-127"/>
              </a:rPr>
              <a:t>. In particular, Chi-Hoon Kim (2022) conducted a text mining analysis on 'TripAdvisor' reviews, performing topic modeling. Based on these analyses, the study suggested improvement points for hotels.</a:t>
            </a:r>
          </a:p>
        </p:txBody>
      </p:sp>
      <p:sp>
        <p:nvSpPr>
          <p:cNvPr id="9" name="직사각형 8">
            <a:extLst>
              <a:ext uri="{FF2B5EF4-FFF2-40B4-BE49-F238E27FC236}">
                <a16:creationId xmlns:a16="http://schemas.microsoft.com/office/drawing/2014/main" id="{3A903C14-60F9-4B2E-07A1-FC0FBD98A4F8}"/>
              </a:ext>
            </a:extLst>
          </p:cNvPr>
          <p:cNvSpPr/>
          <p:nvPr/>
        </p:nvSpPr>
        <p:spPr>
          <a:xfrm>
            <a:off x="894905" y="1358899"/>
            <a:ext cx="7354189" cy="385952"/>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나눔스퀘어_ac Bold" panose="020B0600000101010101" pitchFamily="50" charset="-127"/>
                <a:ea typeface="나눔스퀘어_ac Bold" panose="020B0600000101010101" pitchFamily="50" charset="-127"/>
              </a:rPr>
              <a:t>Literature</a:t>
            </a:r>
            <a:r>
              <a:rPr lang="ko-KR" altLang="en-US" sz="1600" dirty="0">
                <a:latin typeface="나눔스퀘어_ac Bold" panose="020B0600000101010101" pitchFamily="50" charset="-127"/>
                <a:ea typeface="나눔스퀘어_ac Bold" panose="020B0600000101010101" pitchFamily="50" charset="-127"/>
              </a:rPr>
              <a:t> </a:t>
            </a:r>
            <a:r>
              <a:rPr lang="en-US" altLang="ko-KR" sz="1600" dirty="0">
                <a:latin typeface="나눔스퀘어_ac Bold" panose="020B0600000101010101" pitchFamily="50" charset="-127"/>
                <a:ea typeface="나눔스퀘어_ac Bold" panose="020B0600000101010101" pitchFamily="50" charset="-127"/>
              </a:rPr>
              <a:t>Review *</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10" name="직사각형 9">
            <a:extLst>
              <a:ext uri="{FF2B5EF4-FFF2-40B4-BE49-F238E27FC236}">
                <a16:creationId xmlns:a16="http://schemas.microsoft.com/office/drawing/2014/main" id="{1D0C4E7B-E71A-EB6E-EA3D-63F379D931E1}"/>
              </a:ext>
            </a:extLst>
          </p:cNvPr>
          <p:cNvSpPr/>
          <p:nvPr/>
        </p:nvSpPr>
        <p:spPr>
          <a:xfrm>
            <a:off x="887238" y="1792976"/>
            <a:ext cx="7354189" cy="1633609"/>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50" b="0" i="0" dirty="0">
                <a:solidFill>
                  <a:srgbClr val="374151"/>
                </a:solidFill>
                <a:effectLst/>
                <a:latin typeface="나눔스퀘어_ac Bold" panose="020B0600000101010101" pitchFamily="50" charset="-127"/>
                <a:ea typeface="나눔스퀘어_ac Bold" panose="020B0600000101010101" pitchFamily="50" charset="-127"/>
              </a:rPr>
              <a:t>Purchase reviews are posts made by consumers who have purchased a specific product or used a service, sharing their user experiences or evaluations in the form of comments on online platforms (Lee, et al., 2013).</a:t>
            </a:r>
          </a:p>
          <a:p>
            <a:pPr algn="ctr"/>
            <a:endParaRPr lang="en-US" altLang="ko-KR" sz="1050" b="0" i="0" dirty="0">
              <a:solidFill>
                <a:srgbClr val="374151"/>
              </a:solidFill>
              <a:effectLst/>
              <a:latin typeface="나눔스퀘어_ac Bold" panose="020B0600000101010101" pitchFamily="50" charset="-127"/>
              <a:ea typeface="나눔스퀘어_ac Bold" panose="020B0600000101010101" pitchFamily="50" charset="-127"/>
            </a:endParaRPr>
          </a:p>
          <a:p>
            <a:pPr algn="ctr"/>
            <a:r>
              <a:rPr lang="en-US" altLang="ko-KR" sz="1050" b="0" i="0" dirty="0">
                <a:solidFill>
                  <a:srgbClr val="374151"/>
                </a:solidFill>
                <a:effectLst/>
                <a:latin typeface="나눔스퀘어_ac Bold" panose="020B0600000101010101" pitchFamily="50" charset="-127"/>
                <a:ea typeface="나눔스퀘어_ac Bold" panose="020B0600000101010101" pitchFamily="50" charset="-127"/>
              </a:rPr>
              <a:t>With a survey indicating that 90% of consumers read reviews when making purchase decisions, reviews play a crucial role and have a significant impact (Saleh, 2015; Zhao et al., 2018).</a:t>
            </a:r>
          </a:p>
          <a:p>
            <a:pPr algn="ctr"/>
            <a:endParaRPr lang="en-US" altLang="ko-KR" sz="1050" b="0" i="0" dirty="0">
              <a:solidFill>
                <a:srgbClr val="374151"/>
              </a:solidFill>
              <a:effectLst/>
              <a:latin typeface="나눔스퀘어_ac Bold" panose="020B0600000101010101" pitchFamily="50" charset="-127"/>
              <a:ea typeface="나눔스퀘어_ac Bold" panose="020B0600000101010101" pitchFamily="50" charset="-127"/>
            </a:endParaRPr>
          </a:p>
          <a:p>
            <a:pPr algn="ctr"/>
            <a:r>
              <a:rPr lang="en-US" altLang="ko-KR" sz="1050" b="0" i="0" dirty="0">
                <a:solidFill>
                  <a:srgbClr val="374151"/>
                </a:solidFill>
                <a:effectLst/>
                <a:latin typeface="나눔스퀘어_ac Bold" panose="020B0600000101010101" pitchFamily="50" charset="-127"/>
                <a:ea typeface="나눔스퀘어_ac Bold" panose="020B0600000101010101" pitchFamily="50" charset="-127"/>
              </a:rPr>
              <a:t>As consumer purchasing behavior shifts rapidly from offline to online, attributes of purchase reviews such as ratings, quantity of comments, and image information have emerged as representative forms of consumer participation in the digital era (Kim et al., 2013).</a:t>
            </a:r>
            <a:endParaRPr lang="ko-KR" altLang="en-US" sz="900" dirty="0">
              <a:solidFill>
                <a:schemeClr val="tx1"/>
              </a:solidFill>
              <a:latin typeface="나눔스퀘어_ac Bold" panose="020B0600000101010101" pitchFamily="50" charset="-127"/>
              <a:ea typeface="나눔스퀘어_ac Bold" panose="020B0600000101010101" pitchFamily="50" charset="-127"/>
            </a:endParaRPr>
          </a:p>
        </p:txBody>
      </p:sp>
      <p:sp>
        <p:nvSpPr>
          <p:cNvPr id="16" name="직사각형 15">
            <a:extLst>
              <a:ext uri="{FF2B5EF4-FFF2-40B4-BE49-F238E27FC236}">
                <a16:creationId xmlns:a16="http://schemas.microsoft.com/office/drawing/2014/main" id="{846B04C7-F444-ACBB-A5EF-C8489EFEBAF3}"/>
              </a:ext>
            </a:extLst>
          </p:cNvPr>
          <p:cNvSpPr/>
          <p:nvPr/>
        </p:nvSpPr>
        <p:spPr>
          <a:xfrm>
            <a:off x="885280" y="3503586"/>
            <a:ext cx="7354189" cy="385952"/>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나눔스퀘어_ac Bold" panose="020B0600000101010101" pitchFamily="50" charset="-127"/>
                <a:ea typeface="나눔스퀘어_ac Bold" panose="020B0600000101010101" pitchFamily="50" charset="-127"/>
              </a:rPr>
              <a:t>Chi-Hoon, Kim(2022) **</a:t>
            </a:r>
            <a:endParaRPr lang="ko-KR" altLang="en-US" sz="1600" dirty="0">
              <a:latin typeface="나눔스퀘어_ac Bold" panose="020B0600000101010101" pitchFamily="50" charset="-127"/>
              <a:ea typeface="나눔스퀘어_ac Bold" panose="020B0600000101010101" pitchFamily="50" charset="-127"/>
            </a:endParaRPr>
          </a:p>
        </p:txBody>
      </p:sp>
      <p:sp>
        <p:nvSpPr>
          <p:cNvPr id="17" name="직사각형 16">
            <a:extLst>
              <a:ext uri="{FF2B5EF4-FFF2-40B4-BE49-F238E27FC236}">
                <a16:creationId xmlns:a16="http://schemas.microsoft.com/office/drawing/2014/main" id="{AE9052C3-1FD9-EC96-43D4-C5C9127F011D}"/>
              </a:ext>
            </a:extLst>
          </p:cNvPr>
          <p:cNvSpPr/>
          <p:nvPr/>
        </p:nvSpPr>
        <p:spPr>
          <a:xfrm>
            <a:off x="887238" y="3927107"/>
            <a:ext cx="7354189" cy="1019014"/>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나눔스퀘어_ac Bold" panose="020B0600000101010101" pitchFamily="50" charset="-127"/>
                <a:ea typeface="나눔스퀘어_ac Bold" panose="020B0600000101010101" pitchFamily="50" charset="-127"/>
              </a:rPr>
              <a:t>&lt;Text Mining Analysis of Hotel Reviews Focused on TripAdvisor Reviews&gt;</a:t>
            </a:r>
          </a:p>
          <a:p>
            <a:pPr algn="ctr"/>
            <a:endParaRPr lang="en-US" altLang="ko-KR" sz="1000" dirty="0">
              <a:solidFill>
                <a:schemeClr val="tx1"/>
              </a:solidFill>
              <a:latin typeface="나눔스퀘어_ac Bold" panose="020B0600000101010101" pitchFamily="50" charset="-127"/>
              <a:ea typeface="나눔스퀘어_ac Bold" panose="020B0600000101010101" pitchFamily="50" charset="-127"/>
            </a:endParaRPr>
          </a:p>
          <a:p>
            <a:pPr algn="ctr"/>
            <a:r>
              <a:rPr lang="en-US" altLang="ko-KR" sz="1000" dirty="0">
                <a:solidFill>
                  <a:schemeClr val="tx1"/>
                </a:solidFill>
                <a:latin typeface="나눔스퀘어_ac Bold" panose="020B0600000101010101" pitchFamily="50" charset="-127"/>
                <a:ea typeface="나눔스퀘어_ac Bold" panose="020B0600000101010101" pitchFamily="50" charset="-127"/>
              </a:rPr>
              <a:t>The study attempted keyword analysis, network analysis, and topic modeling analysis on collected user reviews. Through this, we identified the most frequently mentioned keywords in reviews from domestic hotel users, examined how their networks are formed, and further explored how topic modeling is possible.</a:t>
            </a:r>
          </a:p>
        </p:txBody>
      </p:sp>
      <p:sp>
        <p:nvSpPr>
          <p:cNvPr id="19" name="직사각형 18">
            <a:extLst>
              <a:ext uri="{FF2B5EF4-FFF2-40B4-BE49-F238E27FC236}">
                <a16:creationId xmlns:a16="http://schemas.microsoft.com/office/drawing/2014/main" id="{70C6661D-F21A-01B7-73A8-FAC3EAC15B3C}"/>
              </a:ext>
            </a:extLst>
          </p:cNvPr>
          <p:cNvSpPr/>
          <p:nvPr/>
        </p:nvSpPr>
        <p:spPr>
          <a:xfrm>
            <a:off x="102091" y="4963432"/>
            <a:ext cx="7087981" cy="19620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675" dirty="0">
                <a:latin typeface="나눔스퀘어_ac Light" panose="020B0600000101010101" pitchFamily="50" charset="-127"/>
                <a:ea typeface="나눔스퀘어_ac Light" panose="020B0600000101010101" pitchFamily="50" charset="-127"/>
              </a:rPr>
              <a:t>*</a:t>
            </a:r>
            <a:r>
              <a:rPr lang="ko-KR" altLang="en-US" sz="675" dirty="0" err="1">
                <a:latin typeface="나눔스퀘어_ac Light" panose="020B0600000101010101" pitchFamily="50" charset="-127"/>
                <a:ea typeface="나눔스퀘어_ac Light" panose="020B0600000101010101" pitchFamily="50" charset="-127"/>
              </a:rPr>
              <a:t>윤종필</a:t>
            </a:r>
            <a:r>
              <a:rPr lang="en-US" altLang="ko-KR" sz="675" dirty="0">
                <a:latin typeface="나눔스퀘어_ac Light" panose="020B0600000101010101" pitchFamily="50" charset="-127"/>
                <a:ea typeface="나눔스퀘어_ac Light" panose="020B0600000101010101" pitchFamily="50" charset="-127"/>
              </a:rPr>
              <a:t>(2022),. </a:t>
            </a:r>
            <a:r>
              <a:rPr lang="ko-KR" altLang="en-US" sz="675" dirty="0">
                <a:latin typeface="나눔스퀘어_ac Light" panose="020B0600000101010101" pitchFamily="50" charset="-127"/>
                <a:ea typeface="나눔스퀘어_ac Light" panose="020B0600000101010101" pitchFamily="50" charset="-127"/>
              </a:rPr>
              <a:t>온라인 신선식품 전문몰에서의 구매 후기 분석</a:t>
            </a:r>
            <a:r>
              <a:rPr lang="en-US" altLang="ko-KR" sz="675" dirty="0">
                <a:latin typeface="나눔스퀘어_ac Light" panose="020B0600000101010101" pitchFamily="50" charset="-127"/>
                <a:ea typeface="나눔스퀘어_ac Light" panose="020B0600000101010101" pitchFamily="50" charset="-127"/>
              </a:rPr>
              <a:t>, </a:t>
            </a:r>
            <a:r>
              <a:rPr lang="ko-KR" altLang="en-US" sz="675" dirty="0">
                <a:latin typeface="나눔스퀘어_ac Light" panose="020B0600000101010101" pitchFamily="50" charset="-127"/>
                <a:ea typeface="나눔스퀘어_ac Light" panose="020B0600000101010101" pitchFamily="50" charset="-127"/>
              </a:rPr>
              <a:t>고려대학교 대학원 </a:t>
            </a:r>
            <a:r>
              <a:rPr lang="en-US" altLang="ko-KR" sz="675" dirty="0">
                <a:latin typeface="나눔스퀘어_ac Light" panose="020B0600000101010101" pitchFamily="50" charset="-127"/>
                <a:ea typeface="나눔스퀘어_ac Light" panose="020B0600000101010101" pitchFamily="50" charset="-127"/>
              </a:rPr>
              <a:t>**</a:t>
            </a:r>
            <a:r>
              <a:rPr lang="ko-KR" altLang="en-US" sz="675" dirty="0" err="1">
                <a:latin typeface="나눔스퀘어_ac Light" panose="020B0600000101010101" pitchFamily="50" charset="-127"/>
                <a:ea typeface="나눔스퀘어_ac Light" panose="020B0600000101010101" pitchFamily="50" charset="-127"/>
              </a:rPr>
              <a:t>김치훈</a:t>
            </a:r>
            <a:r>
              <a:rPr lang="en-US" altLang="ko-KR" sz="675" dirty="0">
                <a:latin typeface="나눔스퀘어_ac Light" panose="020B0600000101010101" pitchFamily="50" charset="-127"/>
                <a:ea typeface="나눔스퀘어_ac Light" panose="020B0600000101010101" pitchFamily="50" charset="-127"/>
              </a:rPr>
              <a:t>(2022). Text Mining Analysis of Hotel Reviews Focused on TripAdvisor Reviews, </a:t>
            </a:r>
            <a:r>
              <a:rPr lang="ko-KR" altLang="en-US" sz="675" dirty="0">
                <a:latin typeface="나눔스퀘어_ac Light" panose="020B0600000101010101" pitchFamily="50" charset="-127"/>
                <a:ea typeface="나눔스퀘어_ac Light" panose="020B0600000101010101" pitchFamily="50" charset="-127"/>
              </a:rPr>
              <a:t>건국대학교 대학원</a:t>
            </a:r>
          </a:p>
        </p:txBody>
      </p:sp>
    </p:spTree>
    <p:extLst>
      <p:ext uri="{BB962C8B-B14F-4D97-AF65-F5344CB8AC3E}">
        <p14:creationId xmlns:p14="http://schemas.microsoft.com/office/powerpoint/2010/main" val="4226663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이등변 삼각형 17">
            <a:extLst>
              <a:ext uri="{FF2B5EF4-FFF2-40B4-BE49-F238E27FC236}">
                <a16:creationId xmlns:a16="http://schemas.microsoft.com/office/drawing/2014/main" id="{D0E681D6-7703-6EFC-6D32-1B5CA2D037B0}"/>
              </a:ext>
            </a:extLst>
          </p:cNvPr>
          <p:cNvSpPr/>
          <p:nvPr/>
        </p:nvSpPr>
        <p:spPr>
          <a:xfrm rot="5400000" flipH="1">
            <a:off x="2159162" y="2645119"/>
            <a:ext cx="3482561" cy="862797"/>
          </a:xfrm>
          <a:prstGeom prst="triangle">
            <a:avLst>
              <a:gd name="adj" fmla="val 48945"/>
            </a:avLst>
          </a:prstGeom>
          <a:gradFill flip="none" rotWithShape="1">
            <a:gsLst>
              <a:gs pos="0">
                <a:srgbClr val="92A1B4">
                  <a:tint val="66000"/>
                  <a:satMod val="160000"/>
                </a:srgbClr>
              </a:gs>
              <a:gs pos="50000">
                <a:srgbClr val="92A1B4">
                  <a:tint val="44500"/>
                  <a:satMod val="160000"/>
                </a:srgbClr>
              </a:gs>
              <a:gs pos="100000">
                <a:srgbClr val="92A1B4">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[Statement of Research Objectives] Gathering idea from Coupang review data.</a:t>
            </a:r>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altLang="ko-KR" sz="1200" dirty="0">
                <a:solidFill>
                  <a:schemeClr val="tx1"/>
                </a:solidFill>
                <a:latin typeface="나눔스퀘어_ac Bold" panose="020B0600000101010101" pitchFamily="50" charset="-127"/>
                <a:ea typeface="나눔스퀘어_ac Bold" panose="020B0600000101010101" pitchFamily="50" charset="-127"/>
              </a:rPr>
              <a:t>As overall, We would like to analyze the review data of </a:t>
            </a:r>
            <a:r>
              <a:rPr lang="en-US" altLang="ko-KR" sz="1200" dirty="0">
                <a:solidFill>
                  <a:srgbClr val="C00000"/>
                </a:solidFill>
                <a:latin typeface="나눔스퀘어_ac Bold" panose="020B0600000101010101" pitchFamily="50" charset="-127"/>
                <a:ea typeface="나눔스퀘어_ac Bold" panose="020B0600000101010101" pitchFamily="50" charset="-127"/>
              </a:rPr>
              <a:t>top 3 dumpling brands in Korea and our company</a:t>
            </a:r>
            <a:r>
              <a:rPr lang="en-US" altLang="ko-KR" sz="1200" dirty="0">
                <a:solidFill>
                  <a:schemeClr val="tx1"/>
                </a:solidFill>
                <a:latin typeface="나눔스퀘어_ac Bold" panose="020B0600000101010101" pitchFamily="50" charset="-127"/>
                <a:ea typeface="나눔스퀘어_ac Bold" panose="020B0600000101010101" pitchFamily="50" charset="-127"/>
              </a:rPr>
              <a:t> by clustering method. The main objective of this research is </a:t>
            </a:r>
            <a:r>
              <a:rPr lang="en-US" altLang="ko-KR" sz="1200" dirty="0">
                <a:solidFill>
                  <a:srgbClr val="C00000"/>
                </a:solidFill>
                <a:latin typeface="나눔스퀘어_ac Bold" panose="020B0600000101010101" pitchFamily="50" charset="-127"/>
                <a:ea typeface="나눔스퀘어_ac Bold" panose="020B0600000101010101" pitchFamily="50" charset="-127"/>
              </a:rPr>
              <a:t>to identity the key factors for evaluating products in dumpling market</a:t>
            </a:r>
            <a:r>
              <a:rPr lang="en-US" altLang="ko-KR" sz="1200" dirty="0">
                <a:solidFill>
                  <a:schemeClr val="tx1"/>
                </a:solidFill>
                <a:latin typeface="나눔스퀘어_ac Bold" panose="020B0600000101010101" pitchFamily="50" charset="-127"/>
                <a:ea typeface="나눔스퀘어_ac Bold" panose="020B0600000101010101" pitchFamily="50" charset="-127"/>
              </a:rPr>
              <a:t>. At the end, We would like to suggest possible strategies to increase sales and market value of  Dongwon’s F&amp;B dumpling products. </a:t>
            </a:r>
          </a:p>
        </p:txBody>
      </p:sp>
      <p:grpSp>
        <p:nvGrpSpPr>
          <p:cNvPr id="14" name="그룹 13">
            <a:extLst>
              <a:ext uri="{FF2B5EF4-FFF2-40B4-BE49-F238E27FC236}">
                <a16:creationId xmlns:a16="http://schemas.microsoft.com/office/drawing/2014/main" id="{8F5E6DB7-48ED-B82D-8E14-40AAAD4DF61D}"/>
              </a:ext>
            </a:extLst>
          </p:cNvPr>
          <p:cNvGrpSpPr/>
          <p:nvPr/>
        </p:nvGrpSpPr>
        <p:grpSpPr>
          <a:xfrm>
            <a:off x="3921642" y="1348018"/>
            <a:ext cx="5082056" cy="3624886"/>
            <a:chOff x="187842" y="1348018"/>
            <a:chExt cx="5082056" cy="3624886"/>
          </a:xfrm>
        </p:grpSpPr>
        <p:grpSp>
          <p:nvGrpSpPr>
            <p:cNvPr id="20" name="그룹 19">
              <a:extLst>
                <a:ext uri="{FF2B5EF4-FFF2-40B4-BE49-F238E27FC236}">
                  <a16:creationId xmlns:a16="http://schemas.microsoft.com/office/drawing/2014/main" id="{DD97E9B3-FF33-9CEE-7247-E86518820E08}"/>
                </a:ext>
              </a:extLst>
            </p:cNvPr>
            <p:cNvGrpSpPr/>
            <p:nvPr/>
          </p:nvGrpSpPr>
          <p:grpSpPr>
            <a:xfrm>
              <a:off x="187842" y="1348018"/>
              <a:ext cx="2430574" cy="3624886"/>
              <a:chOff x="164300" y="1348018"/>
              <a:chExt cx="2802467" cy="3624886"/>
            </a:xfrm>
          </p:grpSpPr>
          <p:grpSp>
            <p:nvGrpSpPr>
              <p:cNvPr id="2" name="그룹 1">
                <a:extLst>
                  <a:ext uri="{FF2B5EF4-FFF2-40B4-BE49-F238E27FC236}">
                    <a16:creationId xmlns:a16="http://schemas.microsoft.com/office/drawing/2014/main" id="{24108C47-4B75-6BB2-090A-06BB73753339}"/>
                  </a:ext>
                </a:extLst>
              </p:cNvPr>
              <p:cNvGrpSpPr/>
              <p:nvPr/>
            </p:nvGrpSpPr>
            <p:grpSpPr>
              <a:xfrm>
                <a:off x="164300" y="1348018"/>
                <a:ext cx="2802467" cy="3624886"/>
                <a:chOff x="2462644" y="1353298"/>
                <a:chExt cx="4050839" cy="1865914"/>
              </a:xfrm>
            </p:grpSpPr>
            <p:sp>
              <p:nvSpPr>
                <p:cNvPr id="3" name="직사각형 2">
                  <a:extLst>
                    <a:ext uri="{FF2B5EF4-FFF2-40B4-BE49-F238E27FC236}">
                      <a16:creationId xmlns:a16="http://schemas.microsoft.com/office/drawing/2014/main" id="{463B90A3-26A8-8D54-9716-D1E1EA246946}"/>
                    </a:ext>
                  </a:extLst>
                </p:cNvPr>
                <p:cNvSpPr/>
                <p:nvPr/>
              </p:nvSpPr>
              <p:spPr>
                <a:xfrm>
                  <a:off x="2462644" y="1353298"/>
                  <a:ext cx="4038600" cy="198669"/>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err="1">
                      <a:latin typeface="나눔스퀘어_ac Bold" panose="020B0600000101010101" pitchFamily="50" charset="-127"/>
                      <a:ea typeface="나눔스퀘어_ac Bold" panose="020B0600000101010101" pitchFamily="50" charset="-127"/>
                    </a:rPr>
                    <a:t>Pulmuwon</a:t>
                  </a:r>
                  <a:r>
                    <a:rPr lang="en-US" altLang="ko-KR" sz="1200" dirty="0">
                      <a:latin typeface="나눔스퀘어_ac Bold" panose="020B0600000101010101" pitchFamily="50" charset="-127"/>
                      <a:ea typeface="나눔스퀘어_ac Bold" panose="020B0600000101010101" pitchFamily="50" charset="-127"/>
                    </a:rPr>
                    <a:t> “</a:t>
                  </a:r>
                  <a:r>
                    <a:rPr lang="ko-KR" altLang="en-US" sz="1200" dirty="0" err="1">
                      <a:latin typeface="나눔스퀘어_ac Bold" panose="020B0600000101010101" pitchFamily="50" charset="-127"/>
                      <a:ea typeface="나눔스퀘어_ac Bold" panose="020B0600000101010101" pitchFamily="50" charset="-127"/>
                    </a:rPr>
                    <a:t>얄피</a:t>
                  </a:r>
                  <a:r>
                    <a:rPr lang="ko-KR" altLang="en-US" sz="1200" dirty="0">
                      <a:latin typeface="나눔스퀘어_ac Bold" panose="020B0600000101010101" pitchFamily="50" charset="-127"/>
                      <a:ea typeface="나눔스퀘어_ac Bold" panose="020B0600000101010101" pitchFamily="50" charset="-127"/>
                    </a:rPr>
                    <a:t> </a:t>
                  </a:r>
                  <a:r>
                    <a:rPr lang="ko-KR" altLang="en-US" sz="1200" dirty="0" err="1">
                      <a:latin typeface="나눔스퀘어_ac Bold" panose="020B0600000101010101" pitchFamily="50" charset="-127"/>
                      <a:ea typeface="나눔스퀘어_ac Bold" panose="020B0600000101010101" pitchFamily="50" charset="-127"/>
                    </a:rPr>
                    <a:t>꽉찬</a:t>
                  </a:r>
                  <a:r>
                    <a:rPr lang="ko-KR" altLang="en-US" sz="1200" dirty="0">
                      <a:latin typeface="나눔스퀘어_ac Bold" panose="020B0600000101010101" pitchFamily="50" charset="-127"/>
                      <a:ea typeface="나눔스퀘어_ac Bold" panose="020B0600000101010101" pitchFamily="50" charset="-127"/>
                    </a:rPr>
                    <a:t> 고기만두</a:t>
                  </a:r>
                  <a:r>
                    <a:rPr lang="en-US" altLang="ko-KR" sz="1200" dirty="0">
                      <a:latin typeface="나눔스퀘어_ac Bold" panose="020B0600000101010101" pitchFamily="50" charset="-127"/>
                      <a:ea typeface="나눔스퀘어_ac Bold" panose="020B0600000101010101" pitchFamily="50" charset="-127"/>
                    </a:rPr>
                    <a:t>＂</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5" name="직사각형 4">
                  <a:extLst>
                    <a:ext uri="{FF2B5EF4-FFF2-40B4-BE49-F238E27FC236}">
                      <a16:creationId xmlns:a16="http://schemas.microsoft.com/office/drawing/2014/main" id="{A898009F-25B4-09A2-13A1-FBEA2A7BD90F}"/>
                    </a:ext>
                  </a:extLst>
                </p:cNvPr>
                <p:cNvSpPr/>
                <p:nvPr/>
              </p:nvSpPr>
              <p:spPr>
                <a:xfrm>
                  <a:off x="2474883" y="2314535"/>
                  <a:ext cx="4038600" cy="198669"/>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err="1">
                      <a:latin typeface="나눔스퀘어_ac Bold" panose="020B0600000101010101" pitchFamily="50" charset="-127"/>
                      <a:ea typeface="나눔스퀘어_ac Bold" panose="020B0600000101010101" pitchFamily="50" charset="-127"/>
                    </a:rPr>
                    <a:t>Haitai</a:t>
                  </a:r>
                  <a:r>
                    <a:rPr lang="en-US" altLang="ko-KR" sz="1200" dirty="0">
                      <a:latin typeface="나눔스퀘어_ac Bold" panose="020B0600000101010101" pitchFamily="50" charset="-127"/>
                      <a:ea typeface="나눔스퀘어_ac Bold" panose="020B0600000101010101" pitchFamily="50" charset="-127"/>
                    </a:rPr>
                    <a:t> “</a:t>
                  </a:r>
                  <a:r>
                    <a:rPr lang="ko-KR" altLang="en-US" sz="1200" dirty="0">
                      <a:latin typeface="나눔스퀘어_ac Bold" panose="020B0600000101010101" pitchFamily="50" charset="-127"/>
                      <a:ea typeface="나눔스퀘어_ac Bold" panose="020B0600000101010101" pitchFamily="50" charset="-127"/>
                    </a:rPr>
                    <a:t>고향만두</a:t>
                  </a:r>
                  <a:r>
                    <a:rPr lang="en-US" altLang="ko-KR" sz="1200" dirty="0">
                      <a:latin typeface="나눔스퀘어_ac Bold" panose="020B0600000101010101" pitchFamily="50" charset="-127"/>
                      <a:ea typeface="나눔스퀘어_ac Bold" panose="020B0600000101010101" pitchFamily="50" charset="-127"/>
                    </a:rPr>
                    <a:t>”</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1CEA54BD-76F3-E1E4-FA2C-51EFAFE92E6B}"/>
                    </a:ext>
                  </a:extLst>
                </p:cNvPr>
                <p:cNvSpPr/>
                <p:nvPr/>
              </p:nvSpPr>
              <p:spPr>
                <a:xfrm>
                  <a:off x="2463800" y="2527769"/>
                  <a:ext cx="4038600" cy="691443"/>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나눔스퀘어_ac Bold" panose="020B0600000101010101" pitchFamily="50" charset="-127"/>
                    <a:ea typeface="나눔스퀘어_ac Bold" panose="020B0600000101010101" pitchFamily="50" charset="-127"/>
                  </a:endParaRPr>
                </a:p>
              </p:txBody>
            </p:sp>
          </p:grpSp>
          <p:sp>
            <p:nvSpPr>
              <p:cNvPr id="15" name="직사각형 14">
                <a:extLst>
                  <a:ext uri="{FF2B5EF4-FFF2-40B4-BE49-F238E27FC236}">
                    <a16:creationId xmlns:a16="http://schemas.microsoft.com/office/drawing/2014/main" id="{DC1AFB9C-7BDE-76D4-0752-E83D3BBA942D}"/>
                  </a:ext>
                </a:extLst>
              </p:cNvPr>
              <p:cNvSpPr/>
              <p:nvPr/>
            </p:nvSpPr>
            <p:spPr>
              <a:xfrm>
                <a:off x="172767" y="1775893"/>
                <a:ext cx="2794000" cy="1343257"/>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latin typeface="나눔스퀘어_ac Bold" panose="020B0600000101010101" pitchFamily="50" charset="-127"/>
                  <a:ea typeface="나눔스퀘어_ac Bold" panose="020B0600000101010101" pitchFamily="50" charset="-127"/>
                </a:endParaRPr>
              </a:p>
            </p:txBody>
          </p:sp>
        </p:grpSp>
        <p:grpSp>
          <p:nvGrpSpPr>
            <p:cNvPr id="21" name="그룹 20">
              <a:extLst>
                <a:ext uri="{FF2B5EF4-FFF2-40B4-BE49-F238E27FC236}">
                  <a16:creationId xmlns:a16="http://schemas.microsoft.com/office/drawing/2014/main" id="{26AAECC3-90E1-056F-7101-79413FFB109C}"/>
                </a:ext>
              </a:extLst>
            </p:cNvPr>
            <p:cNvGrpSpPr/>
            <p:nvPr/>
          </p:nvGrpSpPr>
          <p:grpSpPr>
            <a:xfrm>
              <a:off x="2716861" y="1348018"/>
              <a:ext cx="2430574" cy="3624886"/>
              <a:chOff x="164300" y="1348018"/>
              <a:chExt cx="2802467" cy="3624886"/>
            </a:xfrm>
          </p:grpSpPr>
          <p:grpSp>
            <p:nvGrpSpPr>
              <p:cNvPr id="22" name="그룹 21">
                <a:extLst>
                  <a:ext uri="{FF2B5EF4-FFF2-40B4-BE49-F238E27FC236}">
                    <a16:creationId xmlns:a16="http://schemas.microsoft.com/office/drawing/2014/main" id="{543DEA53-8442-C618-1096-FCF692690BB3}"/>
                  </a:ext>
                </a:extLst>
              </p:cNvPr>
              <p:cNvGrpSpPr/>
              <p:nvPr/>
            </p:nvGrpSpPr>
            <p:grpSpPr>
              <a:xfrm>
                <a:off x="164300" y="1348018"/>
                <a:ext cx="2802467" cy="3624886"/>
                <a:chOff x="2462644" y="1353298"/>
                <a:chExt cx="4050839" cy="1865914"/>
              </a:xfrm>
            </p:grpSpPr>
            <p:sp>
              <p:nvSpPr>
                <p:cNvPr id="24" name="직사각형 23">
                  <a:extLst>
                    <a:ext uri="{FF2B5EF4-FFF2-40B4-BE49-F238E27FC236}">
                      <a16:creationId xmlns:a16="http://schemas.microsoft.com/office/drawing/2014/main" id="{7D444DD0-1E44-03FC-2C38-178D2E1577B9}"/>
                    </a:ext>
                  </a:extLst>
                </p:cNvPr>
                <p:cNvSpPr/>
                <p:nvPr/>
              </p:nvSpPr>
              <p:spPr>
                <a:xfrm>
                  <a:off x="2462644" y="1353298"/>
                  <a:ext cx="4038600" cy="198669"/>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CJ “</a:t>
                  </a:r>
                  <a:r>
                    <a:rPr lang="ko-KR" altLang="en-US" sz="1200" dirty="0" err="1">
                      <a:latin typeface="나눔스퀘어_ac Bold" panose="020B0600000101010101" pitchFamily="50" charset="-127"/>
                      <a:ea typeface="나눔스퀘어_ac Bold" panose="020B0600000101010101" pitchFamily="50" charset="-127"/>
                    </a:rPr>
                    <a:t>비비교</a:t>
                  </a:r>
                  <a:r>
                    <a:rPr lang="ko-KR" altLang="en-US" sz="1200" dirty="0">
                      <a:latin typeface="나눔스퀘어_ac Bold" panose="020B0600000101010101" pitchFamily="50" charset="-127"/>
                      <a:ea typeface="나눔스퀘어_ac Bold" panose="020B0600000101010101" pitchFamily="50" charset="-127"/>
                    </a:rPr>
                    <a:t> </a:t>
                  </a:r>
                  <a:r>
                    <a:rPr lang="ko-KR" altLang="en-US" sz="1200" dirty="0" err="1">
                      <a:latin typeface="나눔스퀘어_ac Bold" panose="020B0600000101010101" pitchFamily="50" charset="-127"/>
                      <a:ea typeface="나눔스퀘어_ac Bold" panose="020B0600000101010101" pitchFamily="50" charset="-127"/>
                    </a:rPr>
                    <a:t>왕교자</a:t>
                  </a:r>
                  <a:r>
                    <a:rPr lang="en-US" altLang="ko-KR" sz="1200" dirty="0">
                      <a:latin typeface="나눔스퀘어_ac Bold" panose="020B0600000101010101" pitchFamily="50" charset="-127"/>
                      <a:ea typeface="나눔스퀘어_ac Bold" panose="020B0600000101010101" pitchFamily="50" charset="-127"/>
                    </a:rPr>
                    <a:t>＂</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25" name="직사각형 24">
                  <a:extLst>
                    <a:ext uri="{FF2B5EF4-FFF2-40B4-BE49-F238E27FC236}">
                      <a16:creationId xmlns:a16="http://schemas.microsoft.com/office/drawing/2014/main" id="{FE61D69E-2B9B-336E-1E3B-E3CD07EF2385}"/>
                    </a:ext>
                  </a:extLst>
                </p:cNvPr>
                <p:cNvSpPr/>
                <p:nvPr/>
              </p:nvSpPr>
              <p:spPr>
                <a:xfrm>
                  <a:off x="2474883" y="2314535"/>
                  <a:ext cx="4038600" cy="198669"/>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Dongwon F&amp;B “</a:t>
                  </a:r>
                  <a:r>
                    <a:rPr lang="ko-KR" altLang="en-US" sz="1200" dirty="0">
                      <a:latin typeface="나눔스퀘어_ac Bold" panose="020B0600000101010101" pitchFamily="50" charset="-127"/>
                      <a:ea typeface="나눔스퀘어_ac Bold" panose="020B0600000101010101" pitchFamily="50" charset="-127"/>
                    </a:rPr>
                    <a:t>개성 왕만두</a:t>
                  </a:r>
                  <a:r>
                    <a:rPr lang="en-US" altLang="ko-KR" sz="1200" dirty="0">
                      <a:latin typeface="나눔스퀘어_ac Bold" panose="020B0600000101010101" pitchFamily="50" charset="-127"/>
                      <a:ea typeface="나눔스퀘어_ac Bold" panose="020B0600000101010101" pitchFamily="50" charset="-127"/>
                    </a:rPr>
                    <a:t>＂</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26" name="직사각형 25">
                  <a:extLst>
                    <a:ext uri="{FF2B5EF4-FFF2-40B4-BE49-F238E27FC236}">
                      <a16:creationId xmlns:a16="http://schemas.microsoft.com/office/drawing/2014/main" id="{ED0E2039-4487-904C-6289-C1F7AF4F8B64}"/>
                    </a:ext>
                  </a:extLst>
                </p:cNvPr>
                <p:cNvSpPr/>
                <p:nvPr/>
              </p:nvSpPr>
              <p:spPr>
                <a:xfrm>
                  <a:off x="2463800" y="2527769"/>
                  <a:ext cx="4038600" cy="691443"/>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나눔스퀘어_ac Bold" panose="020B0600000101010101" pitchFamily="50" charset="-127"/>
                    <a:ea typeface="나눔스퀘어_ac Bold" panose="020B0600000101010101" pitchFamily="50" charset="-127"/>
                  </a:endParaRPr>
                </a:p>
              </p:txBody>
            </p:sp>
          </p:grpSp>
          <p:sp>
            <p:nvSpPr>
              <p:cNvPr id="23" name="직사각형 22">
                <a:extLst>
                  <a:ext uri="{FF2B5EF4-FFF2-40B4-BE49-F238E27FC236}">
                    <a16:creationId xmlns:a16="http://schemas.microsoft.com/office/drawing/2014/main" id="{4359D162-F748-5A2B-290A-26BEA4DFDEF9}"/>
                  </a:ext>
                </a:extLst>
              </p:cNvPr>
              <p:cNvSpPr/>
              <p:nvPr/>
            </p:nvSpPr>
            <p:spPr>
              <a:xfrm>
                <a:off x="172767" y="1775893"/>
                <a:ext cx="2794000" cy="1343257"/>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latin typeface="나눔스퀘어_ac Bold" panose="020B0600000101010101" pitchFamily="50" charset="-127"/>
                  <a:ea typeface="나눔스퀘어_ac Bold" panose="020B0600000101010101" pitchFamily="50" charset="-127"/>
                </a:endParaRPr>
              </a:p>
            </p:txBody>
          </p:sp>
        </p:grpSp>
        <p:pic>
          <p:nvPicPr>
            <p:cNvPr id="33" name="그림 32">
              <a:extLst>
                <a:ext uri="{FF2B5EF4-FFF2-40B4-BE49-F238E27FC236}">
                  <a16:creationId xmlns:a16="http://schemas.microsoft.com/office/drawing/2014/main" id="{678A2300-C838-E630-85A5-D7CA380AD8D4}"/>
                </a:ext>
              </a:extLst>
            </p:cNvPr>
            <p:cNvPicPr>
              <a:picLocks noChangeAspect="1"/>
            </p:cNvPicPr>
            <p:nvPr/>
          </p:nvPicPr>
          <p:blipFill>
            <a:blip r:embed="rId3"/>
            <a:stretch>
              <a:fillRect/>
            </a:stretch>
          </p:blipFill>
          <p:spPr>
            <a:xfrm>
              <a:off x="303894" y="1915815"/>
              <a:ext cx="2191125" cy="1006307"/>
            </a:xfrm>
            <a:prstGeom prst="rect">
              <a:avLst/>
            </a:prstGeom>
          </p:spPr>
        </p:pic>
        <p:pic>
          <p:nvPicPr>
            <p:cNvPr id="35" name="그림 34">
              <a:extLst>
                <a:ext uri="{FF2B5EF4-FFF2-40B4-BE49-F238E27FC236}">
                  <a16:creationId xmlns:a16="http://schemas.microsoft.com/office/drawing/2014/main" id="{8EFE6C89-D271-1D5E-CE66-9F3018B7ADAD}"/>
                </a:ext>
              </a:extLst>
            </p:cNvPr>
            <p:cNvPicPr>
              <a:picLocks noChangeAspect="1"/>
            </p:cNvPicPr>
            <p:nvPr/>
          </p:nvPicPr>
          <p:blipFill>
            <a:blip r:embed="rId4"/>
            <a:stretch>
              <a:fillRect/>
            </a:stretch>
          </p:blipFill>
          <p:spPr>
            <a:xfrm>
              <a:off x="2772432" y="1949178"/>
              <a:ext cx="2312088" cy="996685"/>
            </a:xfrm>
            <a:prstGeom prst="rect">
              <a:avLst/>
            </a:prstGeom>
          </p:spPr>
        </p:pic>
        <p:pic>
          <p:nvPicPr>
            <p:cNvPr id="37" name="그림 36">
              <a:extLst>
                <a:ext uri="{FF2B5EF4-FFF2-40B4-BE49-F238E27FC236}">
                  <a16:creationId xmlns:a16="http://schemas.microsoft.com/office/drawing/2014/main" id="{0C452503-5A4E-4436-A840-498BF84893A9}"/>
                </a:ext>
              </a:extLst>
            </p:cNvPr>
            <p:cNvPicPr>
              <a:picLocks noChangeAspect="1"/>
            </p:cNvPicPr>
            <p:nvPr/>
          </p:nvPicPr>
          <p:blipFill>
            <a:blip r:embed="rId5"/>
            <a:stretch>
              <a:fillRect/>
            </a:stretch>
          </p:blipFill>
          <p:spPr>
            <a:xfrm>
              <a:off x="303894" y="3808262"/>
              <a:ext cx="2191689" cy="1009537"/>
            </a:xfrm>
            <a:prstGeom prst="rect">
              <a:avLst/>
            </a:prstGeom>
          </p:spPr>
        </p:pic>
        <p:pic>
          <p:nvPicPr>
            <p:cNvPr id="39" name="그림 38">
              <a:extLst>
                <a:ext uri="{FF2B5EF4-FFF2-40B4-BE49-F238E27FC236}">
                  <a16:creationId xmlns:a16="http://schemas.microsoft.com/office/drawing/2014/main" id="{1C8B70D1-E275-0773-9BEA-0A37AEC9D0DE}"/>
                </a:ext>
              </a:extLst>
            </p:cNvPr>
            <p:cNvPicPr>
              <a:picLocks noChangeAspect="1"/>
            </p:cNvPicPr>
            <p:nvPr/>
          </p:nvPicPr>
          <p:blipFill>
            <a:blip r:embed="rId6"/>
            <a:stretch>
              <a:fillRect/>
            </a:stretch>
          </p:blipFill>
          <p:spPr>
            <a:xfrm>
              <a:off x="2783493" y="3784494"/>
              <a:ext cx="2312978" cy="1057046"/>
            </a:xfrm>
            <a:prstGeom prst="rect">
              <a:avLst/>
            </a:prstGeom>
          </p:spPr>
        </p:pic>
        <p:sp>
          <p:nvSpPr>
            <p:cNvPr id="4" name="직사각형 3">
              <a:extLst>
                <a:ext uri="{FF2B5EF4-FFF2-40B4-BE49-F238E27FC236}">
                  <a16:creationId xmlns:a16="http://schemas.microsoft.com/office/drawing/2014/main" id="{EF73FF61-D0C4-7FFF-16D9-694BB45C2D35}"/>
                </a:ext>
              </a:extLst>
            </p:cNvPr>
            <p:cNvSpPr/>
            <p:nvPr/>
          </p:nvSpPr>
          <p:spPr>
            <a:xfrm rot="20833372">
              <a:off x="4375653" y="4676412"/>
              <a:ext cx="889757" cy="2595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00" dirty="0">
                  <a:latin typeface="나눔스퀘어_ac Bold" panose="020B0600000101010101" pitchFamily="50" charset="-127"/>
                  <a:ea typeface="나눔스퀘어_ac Bold" panose="020B0600000101010101" pitchFamily="50" charset="-127"/>
                </a:rPr>
                <a:t>Our Company</a:t>
              </a:r>
              <a:endParaRPr lang="ko-KR" altLang="en-US" sz="900" dirty="0">
                <a:latin typeface="나눔스퀘어_ac Bold" panose="020B0600000101010101" pitchFamily="50" charset="-127"/>
                <a:ea typeface="나눔스퀘어_ac Bold" panose="020B0600000101010101" pitchFamily="50" charset="-127"/>
              </a:endParaRPr>
            </a:p>
          </p:txBody>
        </p:sp>
        <p:sp>
          <p:nvSpPr>
            <p:cNvPr id="9" name="직사각형 8">
              <a:extLst>
                <a:ext uri="{FF2B5EF4-FFF2-40B4-BE49-F238E27FC236}">
                  <a16:creationId xmlns:a16="http://schemas.microsoft.com/office/drawing/2014/main" id="{FDD51AB9-38FD-8F9D-9908-722AB79800B3}"/>
                </a:ext>
              </a:extLst>
            </p:cNvPr>
            <p:cNvSpPr/>
            <p:nvPr/>
          </p:nvSpPr>
          <p:spPr>
            <a:xfrm rot="20833372">
              <a:off x="1964570" y="4704139"/>
              <a:ext cx="795136" cy="2041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00" dirty="0">
                  <a:latin typeface="나눔스퀘어_ac Bold" panose="020B0600000101010101" pitchFamily="50" charset="-127"/>
                  <a:ea typeface="나눔스퀘어_ac Bold" panose="020B0600000101010101" pitchFamily="50" charset="-127"/>
                </a:rPr>
                <a:t>Competitor</a:t>
              </a:r>
              <a:endParaRPr lang="ko-KR" altLang="en-US" sz="900" dirty="0">
                <a:latin typeface="나눔스퀘어_ac Bold" panose="020B0600000101010101" pitchFamily="50" charset="-127"/>
                <a:ea typeface="나눔스퀘어_ac Bold" panose="020B0600000101010101" pitchFamily="50" charset="-127"/>
              </a:endParaRPr>
            </a:p>
          </p:txBody>
        </p:sp>
        <p:sp>
          <p:nvSpPr>
            <p:cNvPr id="10" name="직사각형 9">
              <a:extLst>
                <a:ext uri="{FF2B5EF4-FFF2-40B4-BE49-F238E27FC236}">
                  <a16:creationId xmlns:a16="http://schemas.microsoft.com/office/drawing/2014/main" id="{DB0A2E3B-8ACF-F324-8540-D605F425DA48}"/>
                </a:ext>
              </a:extLst>
            </p:cNvPr>
            <p:cNvSpPr/>
            <p:nvPr/>
          </p:nvSpPr>
          <p:spPr>
            <a:xfrm rot="20833372">
              <a:off x="1964570" y="2847768"/>
              <a:ext cx="795136" cy="2041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00" dirty="0">
                  <a:latin typeface="나눔스퀘어_ac Bold" panose="020B0600000101010101" pitchFamily="50" charset="-127"/>
                  <a:ea typeface="나눔스퀘어_ac Bold" panose="020B0600000101010101" pitchFamily="50" charset="-127"/>
                </a:rPr>
                <a:t>Competitor</a:t>
              </a:r>
              <a:endParaRPr lang="ko-KR" altLang="en-US" sz="900" dirty="0">
                <a:latin typeface="나눔스퀘어_ac Bold" panose="020B0600000101010101" pitchFamily="50" charset="-127"/>
                <a:ea typeface="나눔스퀘어_ac Bold" panose="020B0600000101010101" pitchFamily="50" charset="-127"/>
              </a:endParaRPr>
            </a:p>
          </p:txBody>
        </p:sp>
        <p:sp>
          <p:nvSpPr>
            <p:cNvPr id="11" name="직사각형 10">
              <a:extLst>
                <a:ext uri="{FF2B5EF4-FFF2-40B4-BE49-F238E27FC236}">
                  <a16:creationId xmlns:a16="http://schemas.microsoft.com/office/drawing/2014/main" id="{B84855E5-3586-E3F6-0794-9835E1B252EF}"/>
                </a:ext>
              </a:extLst>
            </p:cNvPr>
            <p:cNvSpPr/>
            <p:nvPr/>
          </p:nvSpPr>
          <p:spPr>
            <a:xfrm rot="20833372">
              <a:off x="4474762" y="2847768"/>
              <a:ext cx="795136" cy="2041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900" dirty="0">
                  <a:latin typeface="나눔스퀘어_ac Bold" panose="020B0600000101010101" pitchFamily="50" charset="-127"/>
                  <a:ea typeface="나눔스퀘어_ac Bold" panose="020B0600000101010101" pitchFamily="50" charset="-127"/>
                </a:rPr>
                <a:t>Competitor</a:t>
              </a:r>
              <a:endParaRPr lang="ko-KR" altLang="en-US" sz="900" dirty="0">
                <a:latin typeface="나눔스퀘어_ac Bold" panose="020B0600000101010101" pitchFamily="50" charset="-127"/>
                <a:ea typeface="나눔스퀘어_ac Bold" panose="020B0600000101010101" pitchFamily="50" charset="-127"/>
              </a:endParaRPr>
            </a:p>
          </p:txBody>
        </p:sp>
      </p:grpSp>
      <p:sp>
        <p:nvSpPr>
          <p:cNvPr id="16" name="직사각형 15">
            <a:extLst>
              <a:ext uri="{FF2B5EF4-FFF2-40B4-BE49-F238E27FC236}">
                <a16:creationId xmlns:a16="http://schemas.microsoft.com/office/drawing/2014/main" id="{0416CB40-4C4B-D273-39AD-DD8171FE6110}"/>
              </a:ext>
            </a:extLst>
          </p:cNvPr>
          <p:cNvSpPr/>
          <p:nvPr/>
        </p:nvSpPr>
        <p:spPr>
          <a:xfrm>
            <a:off x="143164" y="1358899"/>
            <a:ext cx="3314205" cy="385952"/>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Market share of dumpling</a:t>
            </a:r>
            <a:endParaRPr lang="ko-KR" altLang="en-US" sz="1200" dirty="0">
              <a:latin typeface="나눔스퀘어_ac Bold" panose="020B0600000101010101" pitchFamily="50" charset="-127"/>
              <a:ea typeface="나눔스퀘어_ac Bold" panose="020B0600000101010101" pitchFamily="50" charset="-127"/>
            </a:endParaRPr>
          </a:p>
        </p:txBody>
      </p:sp>
      <p:pic>
        <p:nvPicPr>
          <p:cNvPr id="17" name="그림 16" descr="5500억 만두시장 CJ 독주...점유율 50% 넘본다">
            <a:extLst>
              <a:ext uri="{FF2B5EF4-FFF2-40B4-BE49-F238E27FC236}">
                <a16:creationId xmlns:a16="http://schemas.microsoft.com/office/drawing/2014/main" id="{D568CE60-1B34-CB32-7781-ECF2ED2BB8A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3165" y="1775893"/>
            <a:ext cx="3314204" cy="3065647"/>
          </a:xfrm>
          <a:prstGeom prst="rect">
            <a:avLst/>
          </a:prstGeom>
          <a:noFill/>
          <a:ln>
            <a:solidFill>
              <a:schemeClr val="tx1"/>
            </a:solidFill>
          </a:ln>
        </p:spPr>
      </p:pic>
    </p:spTree>
    <p:extLst>
      <p:ext uri="{BB962C8B-B14F-4D97-AF65-F5344CB8AC3E}">
        <p14:creationId xmlns:p14="http://schemas.microsoft.com/office/powerpoint/2010/main" val="3901417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이등변 삼각형 22">
            <a:extLst>
              <a:ext uri="{FF2B5EF4-FFF2-40B4-BE49-F238E27FC236}">
                <a16:creationId xmlns:a16="http://schemas.microsoft.com/office/drawing/2014/main" id="{BA2255C4-37D3-D6C6-D0D2-06C8DE999A03}"/>
              </a:ext>
            </a:extLst>
          </p:cNvPr>
          <p:cNvSpPr/>
          <p:nvPr/>
        </p:nvSpPr>
        <p:spPr>
          <a:xfrm rot="10800000" flipH="1">
            <a:off x="1014360" y="2623126"/>
            <a:ext cx="3381325" cy="385954"/>
          </a:xfrm>
          <a:prstGeom prst="triangle">
            <a:avLst>
              <a:gd name="adj" fmla="val 48945"/>
            </a:avLst>
          </a:prstGeom>
          <a:gradFill flip="none" rotWithShape="1">
            <a:gsLst>
              <a:gs pos="0">
                <a:srgbClr val="92A1B4">
                  <a:tint val="66000"/>
                  <a:satMod val="160000"/>
                </a:srgbClr>
              </a:gs>
              <a:gs pos="50000">
                <a:srgbClr val="92A1B4">
                  <a:tint val="44500"/>
                  <a:satMod val="160000"/>
                </a:srgbClr>
              </a:gs>
              <a:gs pos="100000">
                <a:srgbClr val="92A1B4">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a:r>
              <a:rPr lang="en-US" altLang="ko-KR" sz="12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The reviews were gathered from Coupang, chosen due to its dominant position in the e-commerce market. To understand how each product is received by the market, a significant number of reviews is crucial. And </a:t>
            </a:r>
            <a:r>
              <a:rPr lang="en-US" altLang="ko-KR" sz="1200" kern="100" dirty="0">
                <a:solidFill>
                  <a:srgbClr val="C00000"/>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Coupang</a:t>
            </a: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 is considered the platform where the most definitive reactions can be observed. </a:t>
            </a:r>
            <a:endParaRPr lang="ko-KR"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a:p>
            <a:endParaRPr lang="en-US" altLang="ko-KR" sz="12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a:p>
            <a:endParaRPr lang="en-US" altLang="ko-KR" sz="1200" dirty="0">
              <a:solidFill>
                <a:schemeClr val="tx1"/>
              </a:solidFill>
              <a:latin typeface="나눔스퀘어_ac Bold" panose="020B0600000101010101" pitchFamily="50" charset="-127"/>
              <a:ea typeface="나눔스퀘어_ac Bold" panose="020B0600000101010101" pitchFamily="50" charset="-127"/>
            </a:endParaRPr>
          </a:p>
        </p:txBody>
      </p:sp>
      <p:grpSp>
        <p:nvGrpSpPr>
          <p:cNvPr id="11" name="그룹 10">
            <a:extLst>
              <a:ext uri="{FF2B5EF4-FFF2-40B4-BE49-F238E27FC236}">
                <a16:creationId xmlns:a16="http://schemas.microsoft.com/office/drawing/2014/main" id="{6221667B-825E-6269-C053-356B5DA9B481}"/>
              </a:ext>
            </a:extLst>
          </p:cNvPr>
          <p:cNvGrpSpPr/>
          <p:nvPr/>
        </p:nvGrpSpPr>
        <p:grpSpPr>
          <a:xfrm>
            <a:off x="4781311" y="1349330"/>
            <a:ext cx="3381327" cy="3600875"/>
            <a:chOff x="10311036" y="1358898"/>
            <a:chExt cx="2945229" cy="3580094"/>
          </a:xfrm>
        </p:grpSpPr>
        <p:sp>
          <p:nvSpPr>
            <p:cNvPr id="12" name="직사각형 11">
              <a:extLst>
                <a:ext uri="{FF2B5EF4-FFF2-40B4-BE49-F238E27FC236}">
                  <a16:creationId xmlns:a16="http://schemas.microsoft.com/office/drawing/2014/main" id="{334B2F77-5820-9A2E-00C4-0ACAF607E72B}"/>
                </a:ext>
              </a:extLst>
            </p:cNvPr>
            <p:cNvSpPr/>
            <p:nvPr/>
          </p:nvSpPr>
          <p:spPr>
            <a:xfrm>
              <a:off x="10311037" y="1358898"/>
              <a:ext cx="2945228" cy="375071"/>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Research Goal</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13" name="직사각형 12">
              <a:extLst>
                <a:ext uri="{FF2B5EF4-FFF2-40B4-BE49-F238E27FC236}">
                  <a16:creationId xmlns:a16="http://schemas.microsoft.com/office/drawing/2014/main" id="{408B89E6-6BE8-6EF3-829C-8DCB2C0F180D}"/>
                </a:ext>
              </a:extLst>
            </p:cNvPr>
            <p:cNvSpPr/>
            <p:nvPr/>
          </p:nvSpPr>
          <p:spPr>
            <a:xfrm>
              <a:off x="10311036" y="1765746"/>
              <a:ext cx="2945228" cy="3173246"/>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altLang="ko-KR" sz="1200" dirty="0">
                  <a:solidFill>
                    <a:schemeClr val="tx1"/>
                  </a:solidFill>
                  <a:latin typeface="나눔스퀘어_ac Bold" panose="020B0600000101010101" pitchFamily="50" charset="-127"/>
                  <a:ea typeface="나눔스퀘어_ac Bold" panose="020B0600000101010101" pitchFamily="50" charset="-127"/>
                </a:rPr>
                <a:t>Collect and analyze Coupang review data</a:t>
              </a:r>
            </a:p>
            <a:p>
              <a:pPr marL="228600" indent="-228600">
                <a:buAutoNum type="arabicPeriod"/>
              </a:pPr>
              <a:r>
                <a:rPr lang="en-US" altLang="ko-KR" sz="1200" dirty="0">
                  <a:solidFill>
                    <a:schemeClr val="tx1"/>
                  </a:solidFill>
                  <a:latin typeface="나눔스퀘어_ac Bold" panose="020B0600000101010101" pitchFamily="50" charset="-127"/>
                  <a:ea typeface="나눔스퀘어_ac Bold" panose="020B0600000101010101" pitchFamily="50" charset="-127"/>
                </a:rPr>
                <a:t>Confirm differences in customer perceptions between our company and competitors through sentiment analysis.</a:t>
              </a:r>
            </a:p>
            <a:p>
              <a:pPr marL="228600" indent="-228600">
                <a:buAutoNum type="arabicPeriod"/>
              </a:pPr>
              <a:r>
                <a:rPr lang="en-US" altLang="ko-KR" sz="1200" dirty="0">
                  <a:solidFill>
                    <a:schemeClr val="tx1"/>
                  </a:solidFill>
                  <a:latin typeface="나눔스퀘어_ac Bold" panose="020B0600000101010101" pitchFamily="50" charset="-127"/>
                  <a:ea typeface="나눔스퀘어_ac Bold" panose="020B0600000101010101" pitchFamily="50" charset="-127"/>
                </a:rPr>
                <a:t>Utilize cluster analysis to precisely identify features and strengths/weaknesses of our products and those of competitors.</a:t>
              </a:r>
            </a:p>
            <a:p>
              <a:pPr marL="228600" indent="-228600">
                <a:buAutoNum type="arabicPeriod"/>
              </a:pPr>
              <a:r>
                <a:rPr lang="en-US" altLang="ko-KR" sz="1200" dirty="0">
                  <a:solidFill>
                    <a:schemeClr val="tx1"/>
                  </a:solidFill>
                  <a:latin typeface="나눔스퀘어_ac Bold" panose="020B0600000101010101" pitchFamily="50" charset="-127"/>
                  <a:ea typeface="나눔스퀘어_ac Bold" panose="020B0600000101010101" pitchFamily="50" charset="-127"/>
                </a:rPr>
                <a:t>Based on these findings, present positioning insights</a:t>
              </a:r>
            </a:p>
          </p:txBody>
        </p:sp>
      </p:grpSp>
      <p:sp>
        <p:nvSpPr>
          <p:cNvPr id="16" name="직사각형 15">
            <a:extLst>
              <a:ext uri="{FF2B5EF4-FFF2-40B4-BE49-F238E27FC236}">
                <a16:creationId xmlns:a16="http://schemas.microsoft.com/office/drawing/2014/main" id="{8A8407DA-5694-7D80-4250-B1231233F774}"/>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[Statement of Research Objectives] Gathering idea from Coupang review data.</a:t>
            </a:r>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grpSp>
        <p:nvGrpSpPr>
          <p:cNvPr id="17" name="그룹 16">
            <a:extLst>
              <a:ext uri="{FF2B5EF4-FFF2-40B4-BE49-F238E27FC236}">
                <a16:creationId xmlns:a16="http://schemas.microsoft.com/office/drawing/2014/main" id="{6082DD57-4B74-D495-9BAA-B245143C6221}"/>
              </a:ext>
            </a:extLst>
          </p:cNvPr>
          <p:cNvGrpSpPr/>
          <p:nvPr/>
        </p:nvGrpSpPr>
        <p:grpSpPr>
          <a:xfrm>
            <a:off x="1014360" y="1358899"/>
            <a:ext cx="3381326" cy="1300656"/>
            <a:chOff x="10311038" y="1744850"/>
            <a:chExt cx="2945228" cy="1479831"/>
          </a:xfrm>
        </p:grpSpPr>
        <p:sp>
          <p:nvSpPr>
            <p:cNvPr id="18" name="직사각형 17">
              <a:extLst>
                <a:ext uri="{FF2B5EF4-FFF2-40B4-BE49-F238E27FC236}">
                  <a16:creationId xmlns:a16="http://schemas.microsoft.com/office/drawing/2014/main" id="{D0872693-B6EC-9E77-64D4-126105978E40}"/>
                </a:ext>
              </a:extLst>
            </p:cNvPr>
            <p:cNvSpPr/>
            <p:nvPr/>
          </p:nvSpPr>
          <p:spPr>
            <a:xfrm>
              <a:off x="10311038" y="1744850"/>
              <a:ext cx="2945228" cy="426740"/>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Data Source</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19" name="직사각형 18">
              <a:extLst>
                <a:ext uri="{FF2B5EF4-FFF2-40B4-BE49-F238E27FC236}">
                  <a16:creationId xmlns:a16="http://schemas.microsoft.com/office/drawing/2014/main" id="{16EB4F08-3326-BCB3-1864-FA3A9AFFB3B2}"/>
                </a:ext>
              </a:extLst>
            </p:cNvPr>
            <p:cNvSpPr/>
            <p:nvPr/>
          </p:nvSpPr>
          <p:spPr>
            <a:xfrm>
              <a:off x="10311038" y="2211885"/>
              <a:ext cx="2945228" cy="1012796"/>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To </a:t>
              </a:r>
              <a:r>
                <a:rPr lang="en-US" altLang="ko-KR" sz="1200" dirty="0" err="1">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understandhow</a:t>
              </a:r>
              <a:r>
                <a:rPr lang="en-US" altLang="ko-KR" sz="12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 each product is received by the market, a significant number of reviews is crucial</a:t>
              </a:r>
              <a:endPar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grpSp>
      <p:sp>
        <p:nvSpPr>
          <p:cNvPr id="26" name="직사각형 25">
            <a:extLst>
              <a:ext uri="{FF2B5EF4-FFF2-40B4-BE49-F238E27FC236}">
                <a16:creationId xmlns:a16="http://schemas.microsoft.com/office/drawing/2014/main" id="{F299E7EA-B039-E10A-36F3-7872D9183300}"/>
              </a:ext>
            </a:extLst>
          </p:cNvPr>
          <p:cNvSpPr/>
          <p:nvPr/>
        </p:nvSpPr>
        <p:spPr>
          <a:xfrm>
            <a:off x="1009074" y="2867891"/>
            <a:ext cx="3381326" cy="2082315"/>
          </a:xfrm>
          <a:prstGeom prst="rect">
            <a:avLst/>
          </a:prstGeom>
          <a:solidFill>
            <a:schemeClr val="accent4">
              <a:lumMod val="20000"/>
              <a:lumOff val="80000"/>
            </a:schemeClr>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kern="100" dirty="0">
                <a:solidFill>
                  <a:srgbClr val="C00000"/>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Coupang</a:t>
            </a: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 is considered</a:t>
            </a:r>
          </a:p>
          <a:p>
            <a:pPr algn="ct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the platform where the most definitive reactions can be observed.</a:t>
            </a:r>
          </a:p>
          <a:p>
            <a:pPr algn="ctr"/>
            <a:endParaRPr lang="en-US" altLang="ko-KR" sz="1200" kern="100" dirty="0">
              <a:solidFill>
                <a:schemeClr val="tx1"/>
              </a:solidFill>
              <a:latin typeface="나눔스퀘어_ac Bold" panose="020B0600000101010101" pitchFamily="50" charset="-127"/>
              <a:ea typeface="나눔스퀘어_ac Bold" panose="020B0600000101010101" pitchFamily="50" charset="-127"/>
              <a:cs typeface="Times New Roman" panose="02020603050405020304" pitchFamily="18" charset="0"/>
            </a:endParaRPr>
          </a:p>
          <a:p>
            <a:pPr algn="ctr"/>
            <a:endPar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a:p>
            <a:pPr algn="ctr"/>
            <a:endParaRPr lang="en-US" altLang="ko-KR" sz="1200" kern="100" dirty="0">
              <a:solidFill>
                <a:schemeClr val="tx1"/>
              </a:solidFill>
              <a:latin typeface="나눔스퀘어_ac Bold" panose="020B0600000101010101" pitchFamily="50" charset="-127"/>
              <a:ea typeface="나눔스퀘어_ac Bold" panose="020B0600000101010101" pitchFamily="50" charset="-127"/>
              <a:cs typeface="Times New Roman" panose="02020603050405020304" pitchFamily="18" charset="0"/>
            </a:endParaRPr>
          </a:p>
          <a:p>
            <a:pPr algn="ctr"/>
            <a:endPar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a:p>
            <a:pPr algn="ctr"/>
            <a:endParaRPr lang="en-US" altLang="ko-KR" sz="1200" kern="100" dirty="0">
              <a:solidFill>
                <a:schemeClr val="tx1"/>
              </a:solidFill>
              <a:latin typeface="나눔스퀘어_ac Bold" panose="020B0600000101010101" pitchFamily="50" charset="-127"/>
              <a:ea typeface="나눔스퀘어_ac Bold" panose="020B0600000101010101" pitchFamily="50" charset="-127"/>
              <a:cs typeface="Times New Roman" panose="02020603050405020304" pitchFamily="18" charset="0"/>
            </a:endParaRPr>
          </a:p>
          <a:p>
            <a:pPr algn="ctr"/>
            <a:endPar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a:p>
            <a:pPr algn="ctr"/>
            <a:endParaRPr lang="ko-KR"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pic>
        <p:nvPicPr>
          <p:cNvPr id="25" name="그림 24">
            <a:extLst>
              <a:ext uri="{FF2B5EF4-FFF2-40B4-BE49-F238E27FC236}">
                <a16:creationId xmlns:a16="http://schemas.microsoft.com/office/drawing/2014/main" id="{B21DD677-69F2-D7C3-2F0B-45BA9D7235EE}"/>
              </a:ext>
            </a:extLst>
          </p:cNvPr>
          <p:cNvPicPr>
            <a:picLocks noChangeAspect="1"/>
          </p:cNvPicPr>
          <p:nvPr/>
        </p:nvPicPr>
        <p:blipFill>
          <a:blip r:embed="rId3"/>
          <a:stretch>
            <a:fillRect/>
          </a:stretch>
        </p:blipFill>
        <p:spPr>
          <a:xfrm>
            <a:off x="1035139" y="3616037"/>
            <a:ext cx="3348330" cy="1313388"/>
          </a:xfrm>
          <a:prstGeom prst="rect">
            <a:avLst/>
          </a:prstGeom>
        </p:spPr>
      </p:pic>
    </p:spTree>
    <p:extLst>
      <p:ext uri="{BB962C8B-B14F-4D97-AF65-F5344CB8AC3E}">
        <p14:creationId xmlns:p14="http://schemas.microsoft.com/office/powerpoint/2010/main" val="3851944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[Data and </a:t>
            </a:r>
            <a:r>
              <a:rPr lang="en-US" altLang="ko-KR" sz="1400" dirty="0" err="1">
                <a:solidFill>
                  <a:schemeClr val="tx1"/>
                </a:solidFill>
                <a:latin typeface="나눔스퀘어_ac ExtraBold" panose="020B0600000101010101" pitchFamily="50" charset="-127"/>
                <a:ea typeface="나눔스퀘어_ac ExtraBold" panose="020B0600000101010101" pitchFamily="50" charset="-127"/>
              </a:rPr>
              <a:t>Methodlogy</a:t>
            </a:r>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 1. Data collection</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latinLnBrk="1">
              <a:lnSpc>
                <a:spcPct val="107000"/>
              </a:lnSpc>
              <a:spcAft>
                <a:spcPts val="800"/>
              </a:spcAft>
            </a:pP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The process of big data investigation and analysis involves data collection, refinement, and analysis. The textual data used in this study is unstructured, given that shopping mall reviews are written in a free format. Rigorous examination and processing of the data are necessary.</a:t>
            </a:r>
            <a:endParaRPr lang="ko-KR"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sp>
        <p:nvSpPr>
          <p:cNvPr id="3" name="직사각형 2">
            <a:extLst>
              <a:ext uri="{FF2B5EF4-FFF2-40B4-BE49-F238E27FC236}">
                <a16:creationId xmlns:a16="http://schemas.microsoft.com/office/drawing/2014/main" id="{44300619-8B29-A6F0-03F4-2590B1736E44}"/>
              </a:ext>
            </a:extLst>
          </p:cNvPr>
          <p:cNvSpPr/>
          <p:nvPr/>
        </p:nvSpPr>
        <p:spPr>
          <a:xfrm>
            <a:off x="247687" y="1426907"/>
            <a:ext cx="4324313" cy="1545534"/>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altLang="ko-KR" sz="1400" dirty="0">
                <a:solidFill>
                  <a:schemeClr val="tx1"/>
                </a:solidFill>
                <a:latin typeface="나눔스퀘어_ac Bold" panose="020B0600000101010101" pitchFamily="50" charset="-127"/>
                <a:ea typeface="나눔스퀘어_ac Bold" panose="020B0600000101010101" pitchFamily="50" charset="-127"/>
              </a:rPr>
              <a:t>Web scraper is used.</a:t>
            </a:r>
          </a:p>
          <a:p>
            <a:r>
              <a:rPr lang="en-US" altLang="ko-KR" sz="1400" dirty="0">
                <a:solidFill>
                  <a:schemeClr val="tx1"/>
                </a:solidFill>
                <a:latin typeface="나눔스퀘어_ac Bold" panose="020B0600000101010101" pitchFamily="50" charset="-127"/>
                <a:ea typeface="나눔스퀘어_ac Bold" panose="020B0600000101010101" pitchFamily="50" charset="-127"/>
              </a:rPr>
              <a:t>Scraper iteratively gathers relevant reviews.</a:t>
            </a:r>
          </a:p>
        </p:txBody>
      </p:sp>
      <p:sp>
        <p:nvSpPr>
          <p:cNvPr id="10" name="직사각형 9">
            <a:extLst>
              <a:ext uri="{FF2B5EF4-FFF2-40B4-BE49-F238E27FC236}">
                <a16:creationId xmlns:a16="http://schemas.microsoft.com/office/drawing/2014/main" id="{8B700E2B-22A7-76E3-BD35-3432650E8A1B}"/>
              </a:ext>
            </a:extLst>
          </p:cNvPr>
          <p:cNvSpPr/>
          <p:nvPr/>
        </p:nvSpPr>
        <p:spPr>
          <a:xfrm>
            <a:off x="5242820" y="1455149"/>
            <a:ext cx="3473887" cy="93557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altLang="ko-KR" sz="1400" b="0" i="0" dirty="0">
                <a:solidFill>
                  <a:schemeClr val="tx1"/>
                </a:solidFill>
                <a:effectLst/>
                <a:latin typeface="나눔스퀘어_ac Bold" panose="020B0600000101010101" pitchFamily="50" charset="-127"/>
                <a:ea typeface="나눔스퀘어_ac Bold" panose="020B0600000101010101" pitchFamily="50" charset="-127"/>
              </a:rPr>
              <a:t>Used library:</a:t>
            </a:r>
          </a:p>
          <a:p>
            <a:r>
              <a:rPr lang="en-US" altLang="ko-KR" sz="1400" b="0" i="0" dirty="0" err="1">
                <a:solidFill>
                  <a:schemeClr val="tx1"/>
                </a:solidFill>
                <a:effectLst/>
                <a:latin typeface="나눔스퀘어_ac Bold" panose="020B0600000101010101" pitchFamily="50" charset="-127"/>
                <a:ea typeface="나눔스퀘어_ac Bold" panose="020B0600000101010101" pitchFamily="50" charset="-127"/>
              </a:rPr>
              <a:t>beautifulsoup</a:t>
            </a:r>
            <a:r>
              <a:rPr lang="en-US" altLang="ko-KR" sz="1400" b="0" i="0" dirty="0">
                <a:solidFill>
                  <a:schemeClr val="tx1"/>
                </a:solidFill>
                <a:effectLst/>
                <a:latin typeface="나눔스퀘어_ac Bold" panose="020B0600000101010101" pitchFamily="50" charset="-127"/>
                <a:ea typeface="나눔스퀘어_ac Bold" panose="020B0600000101010101" pitchFamily="50" charset="-127"/>
              </a:rPr>
              <a:t>, selenium, pandas</a:t>
            </a:r>
            <a:endParaRPr lang="en-US" altLang="ko-KR" sz="1100" dirty="0">
              <a:solidFill>
                <a:schemeClr val="tx1"/>
              </a:solidFill>
              <a:latin typeface="나눔스퀘어_ac Bold" panose="020B0600000101010101" pitchFamily="50" charset="-127"/>
              <a:ea typeface="나눔스퀘어_ac Bold" panose="020B0600000101010101" pitchFamily="50" charset="-127"/>
            </a:endParaRPr>
          </a:p>
        </p:txBody>
      </p:sp>
      <p:pic>
        <p:nvPicPr>
          <p:cNvPr id="2050" name="Picture 2" descr="Python] - 파이썬 설치 (Python 3 Installation)">
            <a:extLst>
              <a:ext uri="{FF2B5EF4-FFF2-40B4-BE49-F238E27FC236}">
                <a16:creationId xmlns:a16="http://schemas.microsoft.com/office/drawing/2014/main" id="{3004562B-8AEA-D8CB-AEB2-88A5A8FCF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418" y="3791325"/>
            <a:ext cx="1870538" cy="10475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 판다스(pandas)란? : 판다스(pandas)">
            <a:extLst>
              <a:ext uri="{FF2B5EF4-FFF2-40B4-BE49-F238E27FC236}">
                <a16:creationId xmlns:a16="http://schemas.microsoft.com/office/drawing/2014/main" id="{42CC2776-16A7-3754-CC9D-2DFC7BCAB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120" y="2885426"/>
            <a:ext cx="1736537" cy="1082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autiful Soup 4 | Funthon">
            <a:extLst>
              <a:ext uri="{FF2B5EF4-FFF2-40B4-BE49-F238E27FC236}">
                <a16:creationId xmlns:a16="http://schemas.microsoft.com/office/drawing/2014/main" id="{A95B62FD-AE4F-6802-772D-6D526E100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6688" y="4161813"/>
            <a:ext cx="1815701" cy="7781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E8609A0-38C2-EE09-31B8-E93D516480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0113" y="2885426"/>
            <a:ext cx="1153150" cy="1200324"/>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descr="텍스트, 폰트, 스크린샷이(가) 표시된 사진&#10;&#10;자동 생성된 설명">
            <a:extLst>
              <a:ext uri="{FF2B5EF4-FFF2-40B4-BE49-F238E27FC236}">
                <a16:creationId xmlns:a16="http://schemas.microsoft.com/office/drawing/2014/main" id="{E1BE62BE-CA94-7B9C-9551-C4AF1CCC6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990" y="2771136"/>
            <a:ext cx="4395010" cy="655429"/>
          </a:xfrm>
          <a:prstGeom prst="rect">
            <a:avLst/>
          </a:prstGeom>
        </p:spPr>
      </p:pic>
    </p:spTree>
    <p:extLst>
      <p:ext uri="{BB962C8B-B14F-4D97-AF65-F5344CB8AC3E}">
        <p14:creationId xmlns:p14="http://schemas.microsoft.com/office/powerpoint/2010/main" val="383285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이등변 삼각형 12">
            <a:extLst>
              <a:ext uri="{FF2B5EF4-FFF2-40B4-BE49-F238E27FC236}">
                <a16:creationId xmlns:a16="http://schemas.microsoft.com/office/drawing/2014/main" id="{3E8BCECD-E30B-7E4B-D09A-533AE263E352}"/>
              </a:ext>
            </a:extLst>
          </p:cNvPr>
          <p:cNvSpPr/>
          <p:nvPr/>
        </p:nvSpPr>
        <p:spPr>
          <a:xfrm rot="16200000">
            <a:off x="3567074" y="2712929"/>
            <a:ext cx="3611755" cy="862797"/>
          </a:xfrm>
          <a:prstGeom prst="triangle">
            <a:avLst>
              <a:gd name="adj" fmla="val 48945"/>
            </a:avLst>
          </a:prstGeom>
          <a:gradFill flip="none" rotWithShape="1">
            <a:gsLst>
              <a:gs pos="0">
                <a:srgbClr val="92A1B4">
                  <a:tint val="66000"/>
                  <a:satMod val="160000"/>
                </a:srgbClr>
              </a:gs>
              <a:gs pos="50000">
                <a:srgbClr val="92A1B4">
                  <a:tint val="44500"/>
                  <a:satMod val="160000"/>
                </a:srgbClr>
              </a:gs>
              <a:gs pos="100000">
                <a:srgbClr val="92A1B4">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[Data and </a:t>
            </a:r>
            <a:r>
              <a:rPr lang="en-US" altLang="ko-KR" sz="1400" dirty="0" err="1">
                <a:solidFill>
                  <a:schemeClr val="tx1"/>
                </a:solidFill>
                <a:latin typeface="나눔스퀘어_ac ExtraBold" panose="020B0600000101010101" pitchFamily="50" charset="-127"/>
                <a:ea typeface="나눔스퀘어_ac ExtraBold" panose="020B0600000101010101" pitchFamily="50" charset="-127"/>
              </a:rPr>
              <a:t>Methodlogy</a:t>
            </a:r>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 2. Text Preprocessing - Data refinement</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sp>
        <p:nvSpPr>
          <p:cNvPr id="10" name="직사각형 9">
            <a:extLst>
              <a:ext uri="{FF2B5EF4-FFF2-40B4-BE49-F238E27FC236}">
                <a16:creationId xmlns:a16="http://schemas.microsoft.com/office/drawing/2014/main" id="{8B700E2B-22A7-76E3-BD35-3432650E8A1B}"/>
              </a:ext>
            </a:extLst>
          </p:cNvPr>
          <p:cNvSpPr/>
          <p:nvPr/>
        </p:nvSpPr>
        <p:spPr>
          <a:xfrm>
            <a:off x="5735882" y="1949401"/>
            <a:ext cx="3046611" cy="10475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ko-KR"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pic>
        <p:nvPicPr>
          <p:cNvPr id="4" name="그림 3">
            <a:extLst>
              <a:ext uri="{FF2B5EF4-FFF2-40B4-BE49-F238E27FC236}">
                <a16:creationId xmlns:a16="http://schemas.microsoft.com/office/drawing/2014/main" id="{F28800E0-CF41-B051-BBE0-0582CD42A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33" y="1677972"/>
            <a:ext cx="5408277" cy="438211"/>
          </a:xfrm>
          <a:prstGeom prst="rect">
            <a:avLst/>
          </a:prstGeom>
          <a:ln>
            <a:solidFill>
              <a:schemeClr val="tx1"/>
            </a:solidFill>
          </a:ln>
        </p:spPr>
      </p:pic>
      <p:pic>
        <p:nvPicPr>
          <p:cNvPr id="6" name="그림 5" descr="텍스트, 스크린샷, 폰트이(가) 표시된 사진&#10;&#10;자동 생성된 설명">
            <a:extLst>
              <a:ext uri="{FF2B5EF4-FFF2-40B4-BE49-F238E27FC236}">
                <a16:creationId xmlns:a16="http://schemas.microsoft.com/office/drawing/2014/main" id="{DB47EA6D-EDAF-4B99-C63B-98991AF78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33" y="2165424"/>
            <a:ext cx="5408277" cy="2495080"/>
          </a:xfrm>
          <a:prstGeom prst="rect">
            <a:avLst/>
          </a:prstGeom>
          <a:ln>
            <a:solidFill>
              <a:schemeClr val="tx1"/>
            </a:solidFill>
          </a:ln>
        </p:spPr>
      </p:pic>
      <p:grpSp>
        <p:nvGrpSpPr>
          <p:cNvPr id="5" name="그룹 4">
            <a:extLst>
              <a:ext uri="{FF2B5EF4-FFF2-40B4-BE49-F238E27FC236}">
                <a16:creationId xmlns:a16="http://schemas.microsoft.com/office/drawing/2014/main" id="{942B0BF0-6E4D-047C-77B3-94916F09D7E5}"/>
              </a:ext>
            </a:extLst>
          </p:cNvPr>
          <p:cNvGrpSpPr/>
          <p:nvPr/>
        </p:nvGrpSpPr>
        <p:grpSpPr>
          <a:xfrm>
            <a:off x="5805056" y="1349330"/>
            <a:ext cx="3156912" cy="3600875"/>
            <a:chOff x="10311036" y="1358898"/>
            <a:chExt cx="2945229" cy="3580094"/>
          </a:xfrm>
        </p:grpSpPr>
        <p:sp>
          <p:nvSpPr>
            <p:cNvPr id="11" name="직사각형 10">
              <a:extLst>
                <a:ext uri="{FF2B5EF4-FFF2-40B4-BE49-F238E27FC236}">
                  <a16:creationId xmlns:a16="http://schemas.microsoft.com/office/drawing/2014/main" id="{66824C13-480F-040B-5AFC-76450A0128E5}"/>
                </a:ext>
              </a:extLst>
            </p:cNvPr>
            <p:cNvSpPr/>
            <p:nvPr/>
          </p:nvSpPr>
          <p:spPr>
            <a:xfrm>
              <a:off x="10311037" y="1358898"/>
              <a:ext cx="2945228" cy="375071"/>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Procedure</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12" name="직사각형 11">
              <a:extLst>
                <a:ext uri="{FF2B5EF4-FFF2-40B4-BE49-F238E27FC236}">
                  <a16:creationId xmlns:a16="http://schemas.microsoft.com/office/drawing/2014/main" id="{F0503CA1-0D50-D237-8532-74199312E5D0}"/>
                </a:ext>
              </a:extLst>
            </p:cNvPr>
            <p:cNvSpPr/>
            <p:nvPr/>
          </p:nvSpPr>
          <p:spPr>
            <a:xfrm>
              <a:off x="10311036" y="1765746"/>
              <a:ext cx="2945228" cy="3173246"/>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200" b="0" i="0" dirty="0">
                  <a:solidFill>
                    <a:schemeClr val="tx1"/>
                  </a:solidFill>
                  <a:effectLst/>
                  <a:latin typeface="나눔스퀘어_ac Bold" panose="020B0600000101010101" pitchFamily="50" charset="-127"/>
                  <a:ea typeface="나눔스퀘어_ac Bold" panose="020B0600000101010101" pitchFamily="50" charset="-127"/>
                </a:rPr>
                <a:t>The operations are applied iteratively to all </a:t>
              </a:r>
              <a:r>
                <a:rPr lang="en-US" altLang="ko-KR" sz="1200" b="0" i="0" dirty="0" err="1">
                  <a:solidFill>
                    <a:schemeClr val="tx1"/>
                  </a:solidFill>
                  <a:effectLst/>
                  <a:latin typeface="나눔스퀘어_ac Bold" panose="020B0600000101010101" pitchFamily="50" charset="-127"/>
                  <a:ea typeface="나눔스퀘어_ac Bold" panose="020B0600000101010101" pitchFamily="50" charset="-127"/>
                </a:rPr>
                <a:t>dataframes</a:t>
              </a:r>
              <a:r>
                <a:rPr lang="en-US" altLang="ko-KR" sz="1200" b="0" i="0" dirty="0">
                  <a:solidFill>
                    <a:schemeClr val="tx1"/>
                  </a:solidFill>
                  <a:effectLst/>
                  <a:latin typeface="나눔스퀘어_ac Bold" panose="020B0600000101010101" pitchFamily="50" charset="-127"/>
                  <a:ea typeface="나눔스퀘어_ac Bold" panose="020B0600000101010101" pitchFamily="50" charset="-127"/>
                </a:rPr>
                <a:t> in the dictionary.</a:t>
              </a:r>
            </a:p>
            <a:p>
              <a:endParaRPr lang="en-US" altLang="ko-KR" sz="1200" b="0" i="0" dirty="0">
                <a:solidFill>
                  <a:schemeClr val="tx1"/>
                </a:solidFill>
                <a:effectLst/>
                <a:latin typeface="나눔스퀘어_ac Bold" panose="020B0600000101010101" pitchFamily="50" charset="-127"/>
                <a:ea typeface="나눔스퀘어_ac Bold" panose="020B0600000101010101" pitchFamily="50" charset="-127"/>
              </a:endParaRPr>
            </a:p>
            <a:p>
              <a:pPr algn="just" latinLnBrk="1">
                <a:lnSpc>
                  <a:spcPct val="107000"/>
                </a:lnSpc>
                <a:spcAft>
                  <a:spcPts val="800"/>
                </a:spcAft>
              </a:pP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This code refines the textual data by removing unnecessary words, leaving only the essential words in each review after morphological analysis. </a:t>
              </a:r>
              <a:endParaRPr lang="ko-KR"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grpSp>
      <p:sp>
        <p:nvSpPr>
          <p:cNvPr id="17" name="직사각형 16">
            <a:extLst>
              <a:ext uri="{FF2B5EF4-FFF2-40B4-BE49-F238E27FC236}">
                <a16:creationId xmlns:a16="http://schemas.microsoft.com/office/drawing/2014/main" id="{5DB0FBC5-2ABE-AC1E-0B93-5F80F82B40F1}"/>
              </a:ext>
            </a:extLst>
          </p:cNvPr>
          <p:cNvSpPr/>
          <p:nvPr/>
        </p:nvSpPr>
        <p:spPr>
          <a:xfrm>
            <a:off x="0" y="578818"/>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latinLnBrk="1">
              <a:lnSpc>
                <a:spcPct val="107000"/>
              </a:lnSpc>
              <a:spcAft>
                <a:spcPts val="800"/>
              </a:spcAft>
            </a:pP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This code removes predefined </a:t>
            </a:r>
            <a:r>
              <a:rPr lang="en-US" altLang="ko-KR" sz="1200" kern="100" dirty="0" err="1">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stopwords</a:t>
            </a: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 from the morphological analysis results in </a:t>
            </a:r>
            <a:r>
              <a:rPr lang="en-US" altLang="ko-KR" sz="1200" kern="100" dirty="0" err="1">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dataframes</a:t>
            </a: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 storing the cleaned text as strings in a new column named '</a:t>
            </a:r>
            <a:r>
              <a:rPr lang="en-US" altLang="ko-KR" sz="1200" kern="100" dirty="0" err="1">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Morphs_Cleaned</a:t>
            </a: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 The </a:t>
            </a:r>
            <a:r>
              <a:rPr lang="en-US" altLang="ko-KR" sz="1200" kern="100" dirty="0" err="1">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stopwords</a:t>
            </a: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 defined in the variable, are excluded from the morphological analysis to refine the textual data for further analysis.</a:t>
            </a:r>
          </a:p>
        </p:txBody>
      </p:sp>
    </p:spTree>
    <p:extLst>
      <p:ext uri="{BB962C8B-B14F-4D97-AF65-F5344CB8AC3E}">
        <p14:creationId xmlns:p14="http://schemas.microsoft.com/office/powerpoint/2010/main" val="328729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이등변 삼각형 12">
            <a:extLst>
              <a:ext uri="{FF2B5EF4-FFF2-40B4-BE49-F238E27FC236}">
                <a16:creationId xmlns:a16="http://schemas.microsoft.com/office/drawing/2014/main" id="{3E8BCECD-E30B-7E4B-D09A-533AE263E352}"/>
              </a:ext>
            </a:extLst>
          </p:cNvPr>
          <p:cNvSpPr/>
          <p:nvPr/>
        </p:nvSpPr>
        <p:spPr>
          <a:xfrm rot="16200000">
            <a:off x="1902619" y="2685096"/>
            <a:ext cx="3611755" cy="862797"/>
          </a:xfrm>
          <a:prstGeom prst="triangle">
            <a:avLst>
              <a:gd name="adj" fmla="val 48945"/>
            </a:avLst>
          </a:prstGeom>
          <a:gradFill flip="none" rotWithShape="1">
            <a:gsLst>
              <a:gs pos="0">
                <a:srgbClr val="92A1B4">
                  <a:tint val="66000"/>
                  <a:satMod val="160000"/>
                </a:srgbClr>
              </a:gs>
              <a:gs pos="50000">
                <a:srgbClr val="92A1B4">
                  <a:tint val="44500"/>
                  <a:satMod val="160000"/>
                </a:srgbClr>
              </a:gs>
              <a:gs pos="100000">
                <a:srgbClr val="92A1B4">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[Data and </a:t>
            </a:r>
            <a:r>
              <a:rPr lang="en-US" altLang="ko-KR" sz="1400" dirty="0" err="1">
                <a:solidFill>
                  <a:schemeClr val="tx1"/>
                </a:solidFill>
                <a:latin typeface="나눔스퀘어_ac ExtraBold" panose="020B0600000101010101" pitchFamily="50" charset="-127"/>
                <a:ea typeface="나눔스퀘어_ac ExtraBold" panose="020B0600000101010101" pitchFamily="50" charset="-127"/>
              </a:rPr>
              <a:t>Methodlogy</a:t>
            </a:r>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 2. Text Preprocessing - Data refinement</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sp>
        <p:nvSpPr>
          <p:cNvPr id="10" name="직사각형 9">
            <a:extLst>
              <a:ext uri="{FF2B5EF4-FFF2-40B4-BE49-F238E27FC236}">
                <a16:creationId xmlns:a16="http://schemas.microsoft.com/office/drawing/2014/main" id="{8B700E2B-22A7-76E3-BD35-3432650E8A1B}"/>
              </a:ext>
            </a:extLst>
          </p:cNvPr>
          <p:cNvSpPr/>
          <p:nvPr/>
        </p:nvSpPr>
        <p:spPr>
          <a:xfrm>
            <a:off x="5735882" y="1949401"/>
            <a:ext cx="3046611" cy="10475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ko-KR"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sp>
        <p:nvSpPr>
          <p:cNvPr id="11" name="직사각형 10">
            <a:extLst>
              <a:ext uri="{FF2B5EF4-FFF2-40B4-BE49-F238E27FC236}">
                <a16:creationId xmlns:a16="http://schemas.microsoft.com/office/drawing/2014/main" id="{66824C13-480F-040B-5AFC-76450A0128E5}"/>
              </a:ext>
            </a:extLst>
          </p:cNvPr>
          <p:cNvSpPr/>
          <p:nvPr/>
        </p:nvSpPr>
        <p:spPr>
          <a:xfrm>
            <a:off x="4139895" y="1349330"/>
            <a:ext cx="4822073" cy="377248"/>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Procedure</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12" name="직사각형 11">
            <a:extLst>
              <a:ext uri="{FF2B5EF4-FFF2-40B4-BE49-F238E27FC236}">
                <a16:creationId xmlns:a16="http://schemas.microsoft.com/office/drawing/2014/main" id="{F0503CA1-0D50-D237-8532-74199312E5D0}"/>
              </a:ext>
            </a:extLst>
          </p:cNvPr>
          <p:cNvSpPr/>
          <p:nvPr/>
        </p:nvSpPr>
        <p:spPr>
          <a:xfrm>
            <a:off x="4139894" y="1758542"/>
            <a:ext cx="4822073" cy="686786"/>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나눔스퀘어_ac Bold" panose="020B0600000101010101" pitchFamily="50" charset="-127"/>
                <a:ea typeface="나눔스퀘어_ac Bold" panose="020B0600000101010101" pitchFamily="50" charset="-127"/>
              </a:rPr>
              <a:t>Used reg exp </a:t>
            </a:r>
            <a:r>
              <a:rPr lang="en-US" altLang="ko-KR" sz="1100" dirty="0">
                <a:solidFill>
                  <a:srgbClr val="2A3F6A"/>
                </a:solidFill>
                <a:latin typeface="나눔스퀘어_ac Bold" panose="020B0600000101010101" pitchFamily="50" charset="-127"/>
                <a:ea typeface="나눔스퀘어_ac Bold" panose="020B0600000101010101" pitchFamily="50" charset="-127"/>
              </a:rPr>
              <a:t>‘</a:t>
            </a:r>
            <a:r>
              <a:rPr lang="en-US" altLang="ko-KR" sz="1100" dirty="0" err="1">
                <a:solidFill>
                  <a:srgbClr val="2A3F6A"/>
                </a:solidFill>
                <a:latin typeface="나눔스퀘어_ac Bold" panose="020B0600000101010101" pitchFamily="50" charset="-127"/>
                <a:ea typeface="나눔스퀘어_ac Bold" panose="020B0600000101010101" pitchFamily="50" charset="-127"/>
              </a:rPr>
              <a:t>re.sub</a:t>
            </a:r>
            <a:r>
              <a:rPr lang="en-US" altLang="ko-KR" sz="1100" dirty="0">
                <a:solidFill>
                  <a:srgbClr val="2A3F6A"/>
                </a:solidFill>
                <a:latin typeface="나눔스퀘어_ac Bold" panose="020B0600000101010101" pitchFamily="50" charset="-127"/>
                <a:ea typeface="나눔스퀘어_ac Bold" panose="020B0600000101010101" pitchFamily="50" charset="-127"/>
              </a:rPr>
              <a:t>(r'[^</a:t>
            </a:r>
            <a:r>
              <a:rPr lang="ko-KR" altLang="en-US" sz="1100" dirty="0">
                <a:solidFill>
                  <a:srgbClr val="2A3F6A"/>
                </a:solidFill>
                <a:latin typeface="나눔스퀘어_ac Bold" panose="020B0600000101010101" pitchFamily="50" charset="-127"/>
                <a:ea typeface="나눔스퀘어_ac Bold" panose="020B0600000101010101" pitchFamily="50" charset="-127"/>
              </a:rPr>
              <a:t>가</a:t>
            </a:r>
            <a:r>
              <a:rPr lang="en-US" altLang="ko-KR" sz="1100" dirty="0">
                <a:solidFill>
                  <a:srgbClr val="2A3F6A"/>
                </a:solidFill>
                <a:latin typeface="나눔스퀘어_ac Bold" panose="020B0600000101010101" pitchFamily="50" charset="-127"/>
                <a:ea typeface="나눔스퀘어_ac Bold" panose="020B0600000101010101" pitchFamily="50" charset="-127"/>
              </a:rPr>
              <a:t>-</a:t>
            </a:r>
            <a:r>
              <a:rPr lang="ko-KR" altLang="en-US" sz="1100" dirty="0" err="1">
                <a:solidFill>
                  <a:srgbClr val="2A3F6A"/>
                </a:solidFill>
                <a:latin typeface="나눔스퀘어_ac Bold" panose="020B0600000101010101" pitchFamily="50" charset="-127"/>
                <a:ea typeface="나눔스퀘어_ac Bold" panose="020B0600000101010101" pitchFamily="50" charset="-127"/>
              </a:rPr>
              <a:t>힣</a:t>
            </a:r>
            <a:r>
              <a:rPr lang="en-US" altLang="ko-KR" sz="1100" dirty="0">
                <a:solidFill>
                  <a:srgbClr val="2A3F6A"/>
                </a:solidFill>
                <a:latin typeface="나눔스퀘어_ac Bold" panose="020B0600000101010101" pitchFamily="50" charset="-127"/>
                <a:ea typeface="나눔스퀘어_ac Bold" panose="020B0600000101010101" pitchFamily="50" charset="-127"/>
              </a:rPr>
              <a:t>0-9a-zA-Z\s]', '', review)’ </a:t>
            </a:r>
            <a:r>
              <a:rPr lang="en-US" altLang="ko-KR" sz="1100" dirty="0">
                <a:solidFill>
                  <a:schemeClr val="tx1"/>
                </a:solidFill>
                <a:latin typeface="나눔스퀘어_ac Bold" panose="020B0600000101010101" pitchFamily="50" charset="-127"/>
                <a:ea typeface="나눔스퀘어_ac Bold" panose="020B0600000101010101" pitchFamily="50" charset="-127"/>
              </a:rPr>
              <a:t>to eliminate non-Korean, non-English, and spaces. </a:t>
            </a:r>
          </a:p>
        </p:txBody>
      </p:sp>
      <p:sp>
        <p:nvSpPr>
          <p:cNvPr id="17" name="직사각형 16">
            <a:extLst>
              <a:ext uri="{FF2B5EF4-FFF2-40B4-BE49-F238E27FC236}">
                <a16:creationId xmlns:a16="http://schemas.microsoft.com/office/drawing/2014/main" id="{CE6527CF-81A7-5B31-FDD5-A2D7D1B4F46C}"/>
              </a:ext>
            </a:extLst>
          </p:cNvPr>
          <p:cNvSpPr/>
          <p:nvPr/>
        </p:nvSpPr>
        <p:spPr>
          <a:xfrm>
            <a:off x="4139892" y="2473872"/>
            <a:ext cx="4822073" cy="875902"/>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나눔스퀘어_ac Bold" panose="020B0600000101010101" pitchFamily="50" charset="-127"/>
                <a:ea typeface="나눔스퀘어_ac Bold" panose="020B0600000101010101" pitchFamily="50" charset="-127"/>
              </a:rPr>
              <a:t>Set a maximum length of 200 characters to manage lengthy reviews. Segmented reviews into parts using the code </a:t>
            </a:r>
            <a:r>
              <a:rPr lang="en-US" altLang="ko-KR" sz="1100" dirty="0">
                <a:solidFill>
                  <a:srgbClr val="2A3F6A"/>
                </a:solidFill>
                <a:latin typeface="나눔스퀘어_ac Bold" panose="020B0600000101010101" pitchFamily="50" charset="-127"/>
                <a:ea typeface="나눔스퀘어_ac Bold" panose="020B0600000101010101" pitchFamily="50" charset="-127"/>
              </a:rPr>
              <a:t>‘</a:t>
            </a:r>
            <a:r>
              <a:rPr lang="en-US" altLang="ko-KR" sz="1100" dirty="0" err="1">
                <a:solidFill>
                  <a:srgbClr val="2A3F6A"/>
                </a:solidFill>
                <a:latin typeface="나눔스퀘어_ac Bold" panose="020B0600000101010101" pitchFamily="50" charset="-127"/>
                <a:ea typeface="나눔스퀘어_ac Bold" panose="020B0600000101010101" pitchFamily="50" charset="-127"/>
              </a:rPr>
              <a:t>review_parts</a:t>
            </a:r>
            <a:r>
              <a:rPr lang="en-US" altLang="ko-KR" sz="1100" dirty="0">
                <a:solidFill>
                  <a:srgbClr val="2A3F6A"/>
                </a:solidFill>
                <a:latin typeface="나눔스퀘어_ac Bold" panose="020B0600000101010101" pitchFamily="50" charset="-127"/>
                <a:ea typeface="나눔스퀘어_ac Bold" panose="020B0600000101010101" pitchFamily="50" charset="-127"/>
              </a:rPr>
              <a:t> = [review[</a:t>
            </a:r>
            <a:r>
              <a:rPr lang="en-US" altLang="ko-KR" sz="1100" dirty="0" err="1">
                <a:solidFill>
                  <a:srgbClr val="2A3F6A"/>
                </a:solidFill>
                <a:latin typeface="나눔스퀘어_ac Bold" panose="020B0600000101010101" pitchFamily="50" charset="-127"/>
                <a:ea typeface="나눔스퀘어_ac Bold" panose="020B0600000101010101" pitchFamily="50" charset="-127"/>
              </a:rPr>
              <a:t>i:i+max_length</a:t>
            </a:r>
            <a:r>
              <a:rPr lang="en-US" altLang="ko-KR" sz="1100" dirty="0">
                <a:solidFill>
                  <a:srgbClr val="2A3F6A"/>
                </a:solidFill>
                <a:latin typeface="나눔스퀘어_ac Bold" panose="020B0600000101010101" pitchFamily="50" charset="-127"/>
                <a:ea typeface="나눔스퀘어_ac Bold" panose="020B0600000101010101" pitchFamily="50" charset="-127"/>
              </a:rPr>
              <a:t>] for </a:t>
            </a:r>
            <a:r>
              <a:rPr lang="en-US" altLang="ko-KR" sz="1100" dirty="0" err="1">
                <a:solidFill>
                  <a:srgbClr val="2A3F6A"/>
                </a:solidFill>
                <a:latin typeface="나눔스퀘어_ac Bold" panose="020B0600000101010101" pitchFamily="50" charset="-127"/>
                <a:ea typeface="나눔스퀘어_ac Bold" panose="020B0600000101010101" pitchFamily="50" charset="-127"/>
              </a:rPr>
              <a:t>i</a:t>
            </a:r>
            <a:r>
              <a:rPr lang="en-US" altLang="ko-KR" sz="1100" dirty="0">
                <a:solidFill>
                  <a:srgbClr val="2A3F6A"/>
                </a:solidFill>
                <a:latin typeface="나눔스퀘어_ac Bold" panose="020B0600000101010101" pitchFamily="50" charset="-127"/>
                <a:ea typeface="나눔스퀘어_ac Bold" panose="020B0600000101010101" pitchFamily="50" charset="-127"/>
              </a:rPr>
              <a:t> in range(0,len(review), </a:t>
            </a:r>
            <a:r>
              <a:rPr lang="en-US" altLang="ko-KR" sz="1100" dirty="0" err="1">
                <a:solidFill>
                  <a:srgbClr val="2A3F6A"/>
                </a:solidFill>
                <a:latin typeface="나눔스퀘어_ac Bold" panose="020B0600000101010101" pitchFamily="50" charset="-127"/>
                <a:ea typeface="나눔스퀘어_ac Bold" panose="020B0600000101010101" pitchFamily="50" charset="-127"/>
              </a:rPr>
              <a:t>max_length</a:t>
            </a:r>
            <a:r>
              <a:rPr lang="en-US" altLang="ko-KR" sz="1100" dirty="0">
                <a:solidFill>
                  <a:srgbClr val="2A3F6A"/>
                </a:solidFill>
                <a:latin typeface="나눔스퀘어_ac Bold" panose="020B0600000101010101" pitchFamily="50" charset="-127"/>
                <a:ea typeface="나눔스퀘어_ac Bold" panose="020B0600000101010101" pitchFamily="50" charset="-127"/>
              </a:rPr>
              <a:t>)]’ </a:t>
            </a:r>
          </a:p>
        </p:txBody>
      </p:sp>
      <p:sp>
        <p:nvSpPr>
          <p:cNvPr id="18" name="직사각형 17">
            <a:extLst>
              <a:ext uri="{FF2B5EF4-FFF2-40B4-BE49-F238E27FC236}">
                <a16:creationId xmlns:a16="http://schemas.microsoft.com/office/drawing/2014/main" id="{D6738447-9415-E828-44F5-2E06894E07A6}"/>
              </a:ext>
            </a:extLst>
          </p:cNvPr>
          <p:cNvSpPr/>
          <p:nvPr/>
        </p:nvSpPr>
        <p:spPr>
          <a:xfrm>
            <a:off x="4139894" y="3415145"/>
            <a:ext cx="4822073" cy="853379"/>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나눔스퀘어_ac Bold" panose="020B0600000101010101" pitchFamily="50" charset="-127"/>
                <a:ea typeface="나눔스퀘어_ac Bold" panose="020B0600000101010101" pitchFamily="50" charset="-127"/>
              </a:rPr>
              <a:t>Used the </a:t>
            </a:r>
            <a:r>
              <a:rPr lang="en-US" altLang="ko-KR" sz="1100" dirty="0" err="1">
                <a:solidFill>
                  <a:schemeClr val="tx1"/>
                </a:solidFill>
                <a:latin typeface="나눔스퀘어_ac Bold" panose="020B0600000101010101" pitchFamily="50" charset="-127"/>
                <a:ea typeface="나눔스퀘어_ac Bold" panose="020B0600000101010101" pitchFamily="50" charset="-127"/>
              </a:rPr>
              <a:t>Hanspell</a:t>
            </a:r>
            <a:r>
              <a:rPr lang="en-US" altLang="ko-KR" sz="1100" dirty="0">
                <a:solidFill>
                  <a:schemeClr val="tx1"/>
                </a:solidFill>
                <a:latin typeface="나눔스퀘어_ac Bold" panose="020B0600000101010101" pitchFamily="50" charset="-127"/>
                <a:ea typeface="나눔스퀘어_ac Bold" panose="020B0600000101010101" pitchFamily="50" charset="-127"/>
              </a:rPr>
              <a:t> library for spell-checking with the code </a:t>
            </a:r>
          </a:p>
          <a:p>
            <a:r>
              <a:rPr lang="en-US" altLang="ko-KR" sz="1100" dirty="0">
                <a:solidFill>
                  <a:srgbClr val="2A3F6A"/>
                </a:solidFill>
                <a:latin typeface="나눔스퀘어_ac Bold" panose="020B0600000101010101" pitchFamily="50" charset="-127"/>
                <a:ea typeface="나눔스퀘어_ac Bold" panose="020B0600000101010101" pitchFamily="50" charset="-127"/>
              </a:rPr>
              <a:t>‘</a:t>
            </a:r>
            <a:r>
              <a:rPr lang="en-US" altLang="ko-KR" sz="1100" dirty="0" err="1">
                <a:solidFill>
                  <a:srgbClr val="2A3F6A"/>
                </a:solidFill>
                <a:latin typeface="나눔스퀘어_ac Bold" panose="020B0600000101010101" pitchFamily="50" charset="-127"/>
                <a:ea typeface="나눔스퀘어_ac Bold" panose="020B0600000101010101" pitchFamily="50" charset="-127"/>
              </a:rPr>
              <a:t>spelled_review</a:t>
            </a:r>
            <a:r>
              <a:rPr lang="en-US" altLang="ko-KR" sz="1100" dirty="0">
                <a:solidFill>
                  <a:srgbClr val="2A3F6A"/>
                </a:solidFill>
                <a:latin typeface="나눔스퀘어_ac Bold" panose="020B0600000101010101" pitchFamily="50" charset="-127"/>
                <a:ea typeface="나눔스퀘어_ac Bold" panose="020B0600000101010101" pitchFamily="50" charset="-127"/>
              </a:rPr>
              <a:t> = </a:t>
            </a:r>
            <a:r>
              <a:rPr lang="en-US" altLang="ko-KR" sz="1100" dirty="0" err="1">
                <a:solidFill>
                  <a:srgbClr val="2A3F6A"/>
                </a:solidFill>
                <a:latin typeface="나눔스퀘어_ac Bold" panose="020B0600000101010101" pitchFamily="50" charset="-127"/>
                <a:ea typeface="나눔스퀘어_ac Bold" panose="020B0600000101010101" pitchFamily="50" charset="-127"/>
              </a:rPr>
              <a:t>spell_checker.check</a:t>
            </a:r>
            <a:r>
              <a:rPr lang="en-US" altLang="ko-KR" sz="1100" dirty="0">
                <a:solidFill>
                  <a:srgbClr val="2A3F6A"/>
                </a:solidFill>
                <a:latin typeface="나눔스퀘어_ac Bold" panose="020B0600000101010101" pitchFamily="50" charset="-127"/>
                <a:ea typeface="나눔스퀘어_ac Bold" panose="020B0600000101010101" pitchFamily="50" charset="-127"/>
              </a:rPr>
              <a:t>(part)’.</a:t>
            </a:r>
          </a:p>
          <a:p>
            <a:r>
              <a:rPr lang="en-US" altLang="ko-KR" sz="1100" dirty="0">
                <a:solidFill>
                  <a:schemeClr val="tx1"/>
                </a:solidFill>
                <a:latin typeface="나눔스퀘어_ac Bold" panose="020B0600000101010101" pitchFamily="50" charset="-127"/>
                <a:ea typeface="나눔스퀘어_ac Bold" panose="020B0600000101010101" pitchFamily="50" charset="-127"/>
              </a:rPr>
              <a:t>Corrected typos in the reviews to enhance the overall text quality.</a:t>
            </a:r>
          </a:p>
        </p:txBody>
      </p:sp>
      <p:pic>
        <p:nvPicPr>
          <p:cNvPr id="20" name="그림 19" descr="텍스트, 스크린샷, 폰트이(가) 표시된 사진&#10;&#10;자동 생성된 설명">
            <a:extLst>
              <a:ext uri="{FF2B5EF4-FFF2-40B4-BE49-F238E27FC236}">
                <a16:creationId xmlns:a16="http://schemas.microsoft.com/office/drawing/2014/main" id="{4F79C60C-24A8-F0DA-0E49-E0B0C95E5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26" y="1358899"/>
            <a:ext cx="3645769" cy="3603519"/>
          </a:xfrm>
          <a:prstGeom prst="rect">
            <a:avLst/>
          </a:prstGeom>
          <a:ln>
            <a:solidFill>
              <a:schemeClr val="tx1"/>
            </a:solidFill>
          </a:ln>
        </p:spPr>
      </p:pic>
      <p:sp>
        <p:nvSpPr>
          <p:cNvPr id="21" name="직사각형 20">
            <a:extLst>
              <a:ext uri="{FF2B5EF4-FFF2-40B4-BE49-F238E27FC236}">
                <a16:creationId xmlns:a16="http://schemas.microsoft.com/office/drawing/2014/main" id="{F8DED801-D2BC-6E4B-9BD1-876FE0C0433D}"/>
              </a:ext>
            </a:extLst>
          </p:cNvPr>
          <p:cNvSpPr/>
          <p:nvPr/>
        </p:nvSpPr>
        <p:spPr>
          <a:xfrm>
            <a:off x="4139893" y="4300488"/>
            <a:ext cx="4822073" cy="686786"/>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나눔스퀘어_ac Bold" panose="020B0600000101010101" pitchFamily="50" charset="-127"/>
                <a:ea typeface="나눔스퀘어_ac Bold" panose="020B0600000101010101" pitchFamily="50" charset="-127"/>
              </a:rPr>
              <a:t>Utilized the </a:t>
            </a:r>
            <a:r>
              <a:rPr lang="en-US" altLang="ko-KR" sz="1100" dirty="0" err="1">
                <a:solidFill>
                  <a:schemeClr val="tx1"/>
                </a:solidFill>
                <a:latin typeface="나눔스퀘어_ac Bold" panose="020B0600000101010101" pitchFamily="50" charset="-127"/>
                <a:ea typeface="나눔스퀘어_ac Bold" panose="020B0600000101010101" pitchFamily="50" charset="-127"/>
              </a:rPr>
              <a:t>pykospacing</a:t>
            </a:r>
            <a:r>
              <a:rPr lang="en-US" altLang="ko-KR" sz="1100" dirty="0">
                <a:solidFill>
                  <a:schemeClr val="tx1"/>
                </a:solidFill>
                <a:latin typeface="나눔스퀘어_ac Bold" panose="020B0600000101010101" pitchFamily="50" charset="-127"/>
                <a:ea typeface="나눔스퀘어_ac Bold" panose="020B0600000101010101" pitchFamily="50" charset="-127"/>
              </a:rPr>
              <a:t> library to adjust spacing. Applied the code </a:t>
            </a:r>
            <a:r>
              <a:rPr lang="en-US" altLang="ko-KR" sz="1100" dirty="0">
                <a:solidFill>
                  <a:srgbClr val="2A3F6A"/>
                </a:solidFill>
                <a:latin typeface="나눔스퀘어_ac Bold" panose="020B0600000101010101" pitchFamily="50" charset="-127"/>
                <a:ea typeface="나눔스퀘어_ac Bold" panose="020B0600000101010101" pitchFamily="50" charset="-127"/>
              </a:rPr>
              <a:t>‘</a:t>
            </a:r>
            <a:r>
              <a:rPr lang="en-US" altLang="ko-KR" sz="1100" dirty="0" err="1">
                <a:solidFill>
                  <a:srgbClr val="2A3F6A"/>
                </a:solidFill>
                <a:latin typeface="나눔스퀘어_ac Bold" panose="020B0600000101010101" pitchFamily="50" charset="-127"/>
                <a:ea typeface="나눔스퀘어_ac Bold" panose="020B0600000101010101" pitchFamily="50" charset="-127"/>
              </a:rPr>
              <a:t>corrected_text</a:t>
            </a:r>
            <a:r>
              <a:rPr lang="en-US" altLang="ko-KR" sz="1100" dirty="0">
                <a:solidFill>
                  <a:srgbClr val="2A3F6A"/>
                </a:solidFill>
                <a:latin typeface="나눔스퀘어_ac Bold" panose="020B0600000101010101" pitchFamily="50" charset="-127"/>
                <a:ea typeface="나눔스퀘어_ac Bold" panose="020B0600000101010101" pitchFamily="50" charset="-127"/>
              </a:rPr>
              <a:t> = spacing(</a:t>
            </a:r>
            <a:r>
              <a:rPr lang="en-US" altLang="ko-KR" sz="1100" dirty="0" err="1">
                <a:solidFill>
                  <a:srgbClr val="2A3F6A"/>
                </a:solidFill>
                <a:latin typeface="나눔스퀘어_ac Bold" panose="020B0600000101010101" pitchFamily="50" charset="-127"/>
                <a:ea typeface="나눔스퀘어_ac Bold" panose="020B0600000101010101" pitchFamily="50" charset="-127"/>
              </a:rPr>
              <a:t>corrected_text</a:t>
            </a:r>
            <a:r>
              <a:rPr lang="en-US" altLang="ko-KR" sz="1100" dirty="0">
                <a:solidFill>
                  <a:srgbClr val="2A3F6A"/>
                </a:solidFill>
                <a:latin typeface="나눔스퀘어_ac Bold" panose="020B0600000101010101" pitchFamily="50" charset="-127"/>
                <a:ea typeface="나눔스퀘어_ac Bold" panose="020B0600000101010101" pitchFamily="50" charset="-127"/>
              </a:rPr>
              <a:t>)’ </a:t>
            </a:r>
            <a:r>
              <a:rPr lang="en-US" altLang="ko-KR" sz="1100" dirty="0">
                <a:solidFill>
                  <a:schemeClr val="tx1"/>
                </a:solidFill>
                <a:latin typeface="나눔스퀘어_ac Bold" panose="020B0600000101010101" pitchFamily="50" charset="-127"/>
                <a:ea typeface="나눔스퀘어_ac Bold" panose="020B0600000101010101" pitchFamily="50" charset="-127"/>
              </a:rPr>
              <a:t>to ensure proper spacing in the refined text.</a:t>
            </a:r>
          </a:p>
        </p:txBody>
      </p:sp>
      <p:sp>
        <p:nvSpPr>
          <p:cNvPr id="23" name="직사각형 22">
            <a:extLst>
              <a:ext uri="{FF2B5EF4-FFF2-40B4-BE49-F238E27FC236}">
                <a16:creationId xmlns:a16="http://schemas.microsoft.com/office/drawing/2014/main" id="{25A19D99-EE04-273B-7183-2DE30B62C412}"/>
              </a:ext>
            </a:extLst>
          </p:cNvPr>
          <p:cNvSpPr/>
          <p:nvPr/>
        </p:nvSpPr>
        <p:spPr>
          <a:xfrm>
            <a:off x="0" y="578818"/>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latinLnBrk="1">
              <a:lnSpc>
                <a:spcPct val="107000"/>
              </a:lnSpc>
              <a:spcAft>
                <a:spcPts val="800"/>
              </a:spcAft>
            </a:pP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In the data filtering and refinement process, special characters were removed, and reviews were segmented to a maximum length of 200 characters. Typographical errors were corrected using the </a:t>
            </a:r>
            <a:r>
              <a:rPr lang="en-US" altLang="ko-KR" sz="1200" kern="100" dirty="0" err="1">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Hanspell</a:t>
            </a: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 library, and spacing issues were addressed with the </a:t>
            </a:r>
            <a:r>
              <a:rPr lang="en-US" altLang="ko-KR" sz="1200" kern="100" dirty="0" err="1">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pykospacing</a:t>
            </a: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 library. </a:t>
            </a:r>
          </a:p>
        </p:txBody>
      </p:sp>
    </p:spTree>
    <p:extLst>
      <p:ext uri="{BB962C8B-B14F-4D97-AF65-F5344CB8AC3E}">
        <p14:creationId xmlns:p14="http://schemas.microsoft.com/office/powerpoint/2010/main" val="217706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이등변 삼각형 12">
            <a:extLst>
              <a:ext uri="{FF2B5EF4-FFF2-40B4-BE49-F238E27FC236}">
                <a16:creationId xmlns:a16="http://schemas.microsoft.com/office/drawing/2014/main" id="{3E8BCECD-E30B-7E4B-D09A-533AE263E352}"/>
              </a:ext>
            </a:extLst>
          </p:cNvPr>
          <p:cNvSpPr/>
          <p:nvPr/>
        </p:nvSpPr>
        <p:spPr>
          <a:xfrm rot="16200000">
            <a:off x="1902619" y="2685096"/>
            <a:ext cx="3611755" cy="862797"/>
          </a:xfrm>
          <a:prstGeom prst="triangle">
            <a:avLst>
              <a:gd name="adj" fmla="val 48945"/>
            </a:avLst>
          </a:prstGeom>
          <a:gradFill flip="none" rotWithShape="1">
            <a:gsLst>
              <a:gs pos="0">
                <a:srgbClr val="92A1B4">
                  <a:tint val="66000"/>
                  <a:satMod val="160000"/>
                </a:srgbClr>
              </a:gs>
              <a:gs pos="50000">
                <a:srgbClr val="92A1B4">
                  <a:tint val="44500"/>
                  <a:satMod val="160000"/>
                </a:srgbClr>
              </a:gs>
              <a:gs pos="100000">
                <a:srgbClr val="92A1B4">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74392482-71DD-6F6E-EFFF-77C6228CAEE9}"/>
              </a:ext>
            </a:extLst>
          </p:cNvPr>
          <p:cNvSpPr/>
          <p:nvPr/>
        </p:nvSpPr>
        <p:spPr>
          <a:xfrm>
            <a:off x="129670" y="1349330"/>
            <a:ext cx="3863204" cy="3632121"/>
          </a:xfrm>
          <a:prstGeom prst="rect">
            <a:avLst/>
          </a:prstGeom>
          <a:solidFill>
            <a:srgbClr val="F5F5F5"/>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ko-KR" sz="1100" dirty="0">
              <a:solidFill>
                <a:schemeClr val="tx1"/>
              </a:solidFill>
              <a:latin typeface="나눔스퀘어_ac Bold" panose="020B0600000101010101" pitchFamily="50" charset="-127"/>
              <a:ea typeface="나눔스퀘어_ac Bold" panose="020B0600000101010101" pitchFamily="50" charset="-127"/>
            </a:endParaRPr>
          </a:p>
        </p:txBody>
      </p:sp>
      <p:sp>
        <p:nvSpPr>
          <p:cNvPr id="8" name="직사각형 7">
            <a:extLst>
              <a:ext uri="{FF2B5EF4-FFF2-40B4-BE49-F238E27FC236}">
                <a16:creationId xmlns:a16="http://schemas.microsoft.com/office/drawing/2014/main" id="{CCC980C1-580A-EF39-216C-C7183FB064B3}"/>
              </a:ext>
            </a:extLst>
          </p:cNvPr>
          <p:cNvSpPr/>
          <p:nvPr/>
        </p:nvSpPr>
        <p:spPr>
          <a:xfrm>
            <a:off x="1410" y="794"/>
            <a:ext cx="9141180" cy="49260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[Data and </a:t>
            </a:r>
            <a:r>
              <a:rPr lang="en-US" altLang="ko-KR" sz="1400" dirty="0" err="1">
                <a:solidFill>
                  <a:schemeClr val="tx1"/>
                </a:solidFill>
                <a:latin typeface="나눔스퀘어_ac ExtraBold" panose="020B0600000101010101" pitchFamily="50" charset="-127"/>
                <a:ea typeface="나눔스퀘어_ac ExtraBold" panose="020B0600000101010101" pitchFamily="50" charset="-127"/>
              </a:rPr>
              <a:t>Methodlogy</a:t>
            </a:r>
            <a:r>
              <a:rPr lang="en-US" altLang="ko-KR" sz="1400" dirty="0">
                <a:solidFill>
                  <a:schemeClr val="tx1"/>
                </a:solidFill>
                <a:latin typeface="나눔스퀘어_ac ExtraBold" panose="020B0600000101010101" pitchFamily="50" charset="-127"/>
                <a:ea typeface="나눔스퀘어_ac ExtraBold" panose="020B0600000101010101" pitchFamily="50" charset="-127"/>
              </a:rPr>
              <a:t>] 3. Sentiment Analysis</a:t>
            </a:r>
          </a:p>
        </p:txBody>
      </p:sp>
      <p:sp>
        <p:nvSpPr>
          <p:cNvPr id="7" name="직사각형 6">
            <a:extLst>
              <a:ext uri="{FF2B5EF4-FFF2-40B4-BE49-F238E27FC236}">
                <a16:creationId xmlns:a16="http://schemas.microsoft.com/office/drawing/2014/main" id="{16D2F179-FE00-E270-6081-DA97415E19CA}"/>
              </a:ext>
            </a:extLst>
          </p:cNvPr>
          <p:cNvSpPr/>
          <p:nvPr/>
        </p:nvSpPr>
        <p:spPr>
          <a:xfrm>
            <a:off x="1410" y="48299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ko-KR" sz="1400" dirty="0">
              <a:solidFill>
                <a:schemeClr val="tx1"/>
              </a:solidFill>
              <a:latin typeface="나눔스퀘어_ac Bold" panose="020B0600000101010101" pitchFamily="50" charset="-127"/>
              <a:ea typeface="나눔스퀘어_ac Bold" panose="020B0600000101010101" pitchFamily="50" charset="-127"/>
            </a:endParaRPr>
          </a:p>
        </p:txBody>
      </p:sp>
      <p:sp>
        <p:nvSpPr>
          <p:cNvPr id="30" name="직사각형 29">
            <a:extLst>
              <a:ext uri="{FF2B5EF4-FFF2-40B4-BE49-F238E27FC236}">
                <a16:creationId xmlns:a16="http://schemas.microsoft.com/office/drawing/2014/main" id="{7E65722F-03AD-BC11-CFB1-B76202828E21}"/>
              </a:ext>
            </a:extLst>
          </p:cNvPr>
          <p:cNvSpPr/>
          <p:nvPr/>
        </p:nvSpPr>
        <p:spPr>
          <a:xfrm>
            <a:off x="2820" y="579246"/>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US" altLang="ko-KR" sz="1500" b="1" dirty="0">
              <a:solidFill>
                <a:schemeClr val="tx1"/>
              </a:solidFill>
              <a:latin typeface="나눔스퀘어_ac Bold" panose="020B0600000101010101" pitchFamily="50" charset="-127"/>
              <a:ea typeface="나눔스퀘어_ac Bold" panose="020B0600000101010101" pitchFamily="50" charset="-127"/>
            </a:endParaRPr>
          </a:p>
        </p:txBody>
      </p:sp>
      <p:sp>
        <p:nvSpPr>
          <p:cNvPr id="10" name="직사각형 9">
            <a:extLst>
              <a:ext uri="{FF2B5EF4-FFF2-40B4-BE49-F238E27FC236}">
                <a16:creationId xmlns:a16="http://schemas.microsoft.com/office/drawing/2014/main" id="{8B700E2B-22A7-76E3-BD35-3432650E8A1B}"/>
              </a:ext>
            </a:extLst>
          </p:cNvPr>
          <p:cNvSpPr/>
          <p:nvPr/>
        </p:nvSpPr>
        <p:spPr>
          <a:xfrm>
            <a:off x="5735882" y="1949401"/>
            <a:ext cx="3046611" cy="10475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ko-KR"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endParaRPr>
          </a:p>
        </p:txBody>
      </p:sp>
      <p:sp>
        <p:nvSpPr>
          <p:cNvPr id="11" name="직사각형 10">
            <a:extLst>
              <a:ext uri="{FF2B5EF4-FFF2-40B4-BE49-F238E27FC236}">
                <a16:creationId xmlns:a16="http://schemas.microsoft.com/office/drawing/2014/main" id="{66824C13-480F-040B-5AFC-76450A0128E5}"/>
              </a:ext>
            </a:extLst>
          </p:cNvPr>
          <p:cNvSpPr/>
          <p:nvPr/>
        </p:nvSpPr>
        <p:spPr>
          <a:xfrm>
            <a:off x="4139895" y="1349330"/>
            <a:ext cx="4822073" cy="377248"/>
          </a:xfrm>
          <a:prstGeom prst="rect">
            <a:avLst/>
          </a:prstGeom>
          <a:solidFill>
            <a:srgbClr val="2A3F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나눔스퀘어_ac Bold" panose="020B0600000101010101" pitchFamily="50" charset="-127"/>
                <a:ea typeface="나눔스퀘어_ac Bold" panose="020B0600000101010101" pitchFamily="50" charset="-127"/>
              </a:rPr>
              <a:t>Procedure</a:t>
            </a:r>
            <a:endParaRPr lang="ko-KR" altLang="en-US" sz="1200" dirty="0">
              <a:latin typeface="나눔스퀘어_ac Bold" panose="020B0600000101010101" pitchFamily="50" charset="-127"/>
              <a:ea typeface="나눔스퀘어_ac Bold" panose="020B0600000101010101" pitchFamily="50" charset="-127"/>
            </a:endParaRPr>
          </a:p>
        </p:txBody>
      </p:sp>
      <p:sp>
        <p:nvSpPr>
          <p:cNvPr id="12" name="직사각형 11">
            <a:extLst>
              <a:ext uri="{FF2B5EF4-FFF2-40B4-BE49-F238E27FC236}">
                <a16:creationId xmlns:a16="http://schemas.microsoft.com/office/drawing/2014/main" id="{F0503CA1-0D50-D237-8532-74199312E5D0}"/>
              </a:ext>
            </a:extLst>
          </p:cNvPr>
          <p:cNvSpPr/>
          <p:nvPr/>
        </p:nvSpPr>
        <p:spPr>
          <a:xfrm>
            <a:off x="4139894" y="1758541"/>
            <a:ext cx="4822073" cy="1060411"/>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나눔스퀘어_ac Bold" panose="020B0600000101010101" pitchFamily="50" charset="-127"/>
                <a:ea typeface="나눔스퀘어_ac Bold" panose="020B0600000101010101" pitchFamily="50" charset="-127"/>
              </a:rPr>
              <a:t>Star rating of '1' often corresponds to a strongly negative sentiment in reviews, setting the sentiment scores to -1 is intended to portray such reviews as expressing intense negativity.</a:t>
            </a:r>
          </a:p>
        </p:txBody>
      </p:sp>
      <p:sp>
        <p:nvSpPr>
          <p:cNvPr id="17" name="직사각형 16">
            <a:extLst>
              <a:ext uri="{FF2B5EF4-FFF2-40B4-BE49-F238E27FC236}">
                <a16:creationId xmlns:a16="http://schemas.microsoft.com/office/drawing/2014/main" id="{CE6527CF-81A7-5B31-FDD5-A2D7D1B4F46C}"/>
              </a:ext>
            </a:extLst>
          </p:cNvPr>
          <p:cNvSpPr/>
          <p:nvPr/>
        </p:nvSpPr>
        <p:spPr>
          <a:xfrm>
            <a:off x="4139892" y="2856951"/>
            <a:ext cx="4822073" cy="686787"/>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나눔스퀘어_ac Bold" panose="020B0600000101010101" pitchFamily="50" charset="-127"/>
                <a:ea typeface="나눔스퀘어_ac Bold" panose="020B0600000101010101" pitchFamily="50" charset="-127"/>
              </a:rPr>
              <a:t>Text is tokenized and converted into input format of </a:t>
            </a:r>
            <a:r>
              <a:rPr lang="en-US" altLang="ko-KR" sz="1100" dirty="0" err="1">
                <a:solidFill>
                  <a:schemeClr val="tx1"/>
                </a:solidFill>
                <a:latin typeface="나눔스퀘어_ac Bold" panose="020B0600000101010101" pitchFamily="50" charset="-127"/>
                <a:ea typeface="나눔스퀘어_ac Bold" panose="020B0600000101010101" pitchFamily="50" charset="-127"/>
              </a:rPr>
              <a:t>KoBERT</a:t>
            </a:r>
            <a:r>
              <a:rPr lang="en-US" altLang="ko-KR" sz="1100" dirty="0">
                <a:solidFill>
                  <a:schemeClr val="tx1"/>
                </a:solidFill>
                <a:latin typeface="나눔스퀘어_ac Bold" panose="020B0600000101010101" pitchFamily="50" charset="-127"/>
                <a:ea typeface="나눔스퀘어_ac Bold" panose="020B0600000101010101" pitchFamily="50" charset="-127"/>
              </a:rPr>
              <a:t> model.</a:t>
            </a:r>
          </a:p>
        </p:txBody>
      </p:sp>
      <p:sp>
        <p:nvSpPr>
          <p:cNvPr id="18" name="직사각형 17">
            <a:extLst>
              <a:ext uri="{FF2B5EF4-FFF2-40B4-BE49-F238E27FC236}">
                <a16:creationId xmlns:a16="http://schemas.microsoft.com/office/drawing/2014/main" id="{D6738447-9415-E828-44F5-2E06894E07A6}"/>
              </a:ext>
            </a:extLst>
          </p:cNvPr>
          <p:cNvSpPr/>
          <p:nvPr/>
        </p:nvSpPr>
        <p:spPr>
          <a:xfrm>
            <a:off x="4139894" y="3581737"/>
            <a:ext cx="4822073" cy="686787"/>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나눔스퀘어_ac Bold" panose="020B0600000101010101" pitchFamily="50" charset="-127"/>
                <a:ea typeface="나눔스퀘어_ac Bold" panose="020B0600000101010101" pitchFamily="50" charset="-127"/>
              </a:rPr>
              <a:t>Calculate sentiment scores, probabilities for positive and negative sentiments.</a:t>
            </a:r>
          </a:p>
        </p:txBody>
      </p:sp>
      <p:sp>
        <p:nvSpPr>
          <p:cNvPr id="21" name="직사각형 20">
            <a:extLst>
              <a:ext uri="{FF2B5EF4-FFF2-40B4-BE49-F238E27FC236}">
                <a16:creationId xmlns:a16="http://schemas.microsoft.com/office/drawing/2014/main" id="{F8DED801-D2BC-6E4B-9BD1-876FE0C0433D}"/>
              </a:ext>
            </a:extLst>
          </p:cNvPr>
          <p:cNvSpPr/>
          <p:nvPr/>
        </p:nvSpPr>
        <p:spPr>
          <a:xfrm>
            <a:off x="4139893" y="4300488"/>
            <a:ext cx="4822073" cy="686786"/>
          </a:xfrm>
          <a:prstGeom prst="rect">
            <a:avLst/>
          </a:prstGeom>
          <a:solidFill>
            <a:schemeClr val="bg1"/>
          </a:solidFill>
          <a:ln>
            <a:solidFill>
              <a:srgbClr val="2A3F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나눔스퀘어_ac Bold" panose="020B0600000101010101" pitchFamily="50" charset="-127"/>
                <a:ea typeface="나눔스퀘어_ac Bold" panose="020B0600000101010101" pitchFamily="50" charset="-127"/>
              </a:rPr>
              <a:t>Positive and negative sentiment scores are then stored.</a:t>
            </a:r>
          </a:p>
        </p:txBody>
      </p:sp>
      <p:sp>
        <p:nvSpPr>
          <p:cNvPr id="23" name="직사각형 22">
            <a:extLst>
              <a:ext uri="{FF2B5EF4-FFF2-40B4-BE49-F238E27FC236}">
                <a16:creationId xmlns:a16="http://schemas.microsoft.com/office/drawing/2014/main" id="{25A19D99-EE04-273B-7183-2DE30B62C412}"/>
              </a:ext>
            </a:extLst>
          </p:cNvPr>
          <p:cNvSpPr/>
          <p:nvPr/>
        </p:nvSpPr>
        <p:spPr>
          <a:xfrm>
            <a:off x="0" y="578818"/>
            <a:ext cx="9141180" cy="8759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just" latinLnBrk="1">
              <a:lnSpc>
                <a:spcPct val="107000"/>
              </a:lnSpc>
              <a:spcAft>
                <a:spcPts val="800"/>
              </a:spcAft>
            </a:pP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The code applies VADER sentiment analysis to assess sentiment in customer reviews, adjusting for strong negativity in labeled '1' reviews. It further integrates </a:t>
            </a:r>
            <a:r>
              <a:rPr lang="en-US" altLang="ko-KR" sz="1200" kern="100" dirty="0" err="1">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KoBERT</a:t>
            </a:r>
            <a:r>
              <a:rPr lang="en-US" altLang="ko-KR" sz="1200" kern="100" dirty="0">
                <a:solidFill>
                  <a:schemeClr val="tx1"/>
                </a:solidFill>
                <a:effectLst/>
                <a:latin typeface="나눔스퀘어_ac Bold" panose="020B0600000101010101" pitchFamily="50" charset="-127"/>
                <a:ea typeface="나눔스퀘어_ac Bold" panose="020B0600000101010101" pitchFamily="50" charset="-127"/>
                <a:cs typeface="Times New Roman" panose="02020603050405020304" pitchFamily="18" charset="0"/>
              </a:rPr>
              <a:t> for deep learning-based sentiment analysis, offering nuanced insights into sentiments, especially in complex language structures.</a:t>
            </a:r>
          </a:p>
        </p:txBody>
      </p:sp>
      <p:pic>
        <p:nvPicPr>
          <p:cNvPr id="2" name="그림 1">
            <a:extLst>
              <a:ext uri="{FF2B5EF4-FFF2-40B4-BE49-F238E27FC236}">
                <a16:creationId xmlns:a16="http://schemas.microsoft.com/office/drawing/2014/main" id="{1ACDEB82-2586-34E6-EF46-07C5D6D29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26" y="1389568"/>
            <a:ext cx="3665329" cy="170878"/>
          </a:xfrm>
          <a:prstGeom prst="rect">
            <a:avLst/>
          </a:prstGeom>
        </p:spPr>
      </p:pic>
      <p:pic>
        <p:nvPicPr>
          <p:cNvPr id="3" name="그림 2" descr="텍스트, 폰트, 스크린샷, 라인이(가) 표시된 사진&#10;&#10;자동 생성된 설명">
            <a:extLst>
              <a:ext uri="{FF2B5EF4-FFF2-40B4-BE49-F238E27FC236}">
                <a16:creationId xmlns:a16="http://schemas.microsoft.com/office/drawing/2014/main" id="{E204E421-8660-FFC3-1822-34EE4A3C7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526" y="1540157"/>
            <a:ext cx="2762636" cy="781159"/>
          </a:xfrm>
          <a:prstGeom prst="rect">
            <a:avLst/>
          </a:prstGeom>
        </p:spPr>
      </p:pic>
      <p:pic>
        <p:nvPicPr>
          <p:cNvPr id="4" name="그림 3" descr="텍스트, 스크린샷, 폰트, 번호이(가) 표시된 사진&#10;&#10;자동 생성된 설명">
            <a:extLst>
              <a:ext uri="{FF2B5EF4-FFF2-40B4-BE49-F238E27FC236}">
                <a16:creationId xmlns:a16="http://schemas.microsoft.com/office/drawing/2014/main" id="{AEC901DC-2DAA-9C4E-314F-1F8433E1FA20}"/>
              </a:ext>
            </a:extLst>
          </p:cNvPr>
          <p:cNvPicPr>
            <a:picLocks noChangeAspect="1"/>
          </p:cNvPicPr>
          <p:nvPr/>
        </p:nvPicPr>
        <p:blipFill rotWithShape="1">
          <a:blip r:embed="rId5">
            <a:extLst>
              <a:ext uri="{28A0092B-C50C-407E-A947-70E740481C1C}">
                <a14:useLocalDpi xmlns:a14="http://schemas.microsoft.com/office/drawing/2010/main" val="0"/>
              </a:ext>
            </a:extLst>
          </a:blip>
          <a:srcRect l="628" t="1143"/>
          <a:stretch/>
        </p:blipFill>
        <p:spPr>
          <a:xfrm>
            <a:off x="182033" y="2332701"/>
            <a:ext cx="3718022" cy="2622035"/>
          </a:xfrm>
          <a:prstGeom prst="rect">
            <a:avLst/>
          </a:prstGeom>
        </p:spPr>
      </p:pic>
    </p:spTree>
    <p:extLst>
      <p:ext uri="{BB962C8B-B14F-4D97-AF65-F5344CB8AC3E}">
        <p14:creationId xmlns:p14="http://schemas.microsoft.com/office/powerpoint/2010/main" val="981208904"/>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6904</TotalTime>
  <Words>3349</Words>
  <Application>Microsoft Office PowerPoint</Application>
  <PresentationFormat>화면 슬라이드 쇼(16:9)</PresentationFormat>
  <Paragraphs>329</Paragraphs>
  <Slides>20</Slides>
  <Notes>19</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20</vt:i4>
      </vt:variant>
    </vt:vector>
  </HeadingPairs>
  <TitlesOfParts>
    <vt:vector size="30" baseType="lpstr">
      <vt:lpstr>Calibri</vt:lpstr>
      <vt:lpstr>Arial</vt:lpstr>
      <vt:lpstr>Wingdings</vt:lpstr>
      <vt:lpstr>나눔스퀘어_ac Bold</vt:lpstr>
      <vt:lpstr>맑은 고딕</vt:lpstr>
      <vt:lpstr>Calibri Light</vt:lpstr>
      <vt:lpstr>나눔스퀘어_ac ExtraBold</vt:lpstr>
      <vt:lpstr>나눔스퀘어_ac Light</vt:lpstr>
      <vt:lpstr>Abadi</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엄기홍</dc:creator>
  <cp:lastModifiedBy>강병무</cp:lastModifiedBy>
  <cp:revision>543</cp:revision>
  <dcterms:created xsi:type="dcterms:W3CDTF">2023-04-29T01:26:30Z</dcterms:created>
  <dcterms:modified xsi:type="dcterms:W3CDTF">2023-12-30T13:22:19Z</dcterms:modified>
</cp:coreProperties>
</file>